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8" r:id="rId6"/>
    <p:sldId id="269" r:id="rId7"/>
    <p:sldId id="260" r:id="rId8"/>
    <p:sldId id="270" r:id="rId9"/>
    <p:sldId id="272" r:id="rId10"/>
    <p:sldId id="261" r:id="rId11"/>
    <p:sldId id="262" r:id="rId12"/>
    <p:sldId id="271" r:id="rId13"/>
    <p:sldId id="263" r:id="rId14"/>
    <p:sldId id="264" r:id="rId15"/>
    <p:sldId id="267" r:id="rId16"/>
    <p:sldId id="266" r:id="rId17"/>
    <p:sldId id="265"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55130" autoAdjust="0"/>
  </p:normalViewPr>
  <p:slideViewPr>
    <p:cSldViewPr snapToGrid="0">
      <p:cViewPr varScale="1">
        <p:scale>
          <a:sx n="63" d="100"/>
          <a:sy n="63" d="100"/>
        </p:scale>
        <p:origin x="2262"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2890"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eeja\Desktop\New%20Beginnings%20Fitness%20Challenge%20Fitness%20Testing%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eeja\Desktop\New%20Beginnings%20Fitness%20Challenge%20Fitness%20Testing%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eeja\Desktop\New%20Beginnings%20Fitness%20Challenge%20Fitness%20Testing%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eeja\Desktop\New%20Beginnings%20Fitness%20Challenge%20Fitness%20Testing%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eeja\Desktop\New%20Beginnings%20Fitness%20Challenge%20Fitness%20Testing%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latin typeface="Arial" panose="020B0604020202020204" pitchFamily="34" charset="0"/>
                <a:cs typeface="Arial" panose="020B0604020202020204" pitchFamily="34" charset="0"/>
              </a:rPr>
              <a:t>Number of Classes Attended From 1/23/23 to 2/17/23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Sheet1!$O$1:$O$2</c:f>
              <c:strCache>
                <c:ptCount val="2"/>
                <c:pt idx="0">
                  <c:v># of Classes Attended</c:v>
                </c:pt>
                <c:pt idx="1">
                  <c:v>1/23/23 to 2/17/23</c:v>
                </c:pt>
              </c:strCache>
            </c:strRef>
          </c:tx>
          <c:spPr>
            <a:solidFill>
              <a:schemeClr val="accent1"/>
            </a:solidFill>
            <a:ln>
              <a:noFill/>
            </a:ln>
            <a:effectLst/>
          </c:spPr>
          <c:invertIfNegative val="0"/>
          <c:val>
            <c:numRef>
              <c:f>Sheet1!$O$3:$O$15</c:f>
              <c:numCache>
                <c:formatCode>General</c:formatCode>
                <c:ptCount val="13"/>
                <c:pt idx="0">
                  <c:v>20</c:v>
                </c:pt>
                <c:pt idx="2">
                  <c:v>12</c:v>
                </c:pt>
                <c:pt idx="4">
                  <c:v>7</c:v>
                </c:pt>
                <c:pt idx="5">
                  <c:v>11</c:v>
                </c:pt>
                <c:pt idx="6">
                  <c:v>9</c:v>
                </c:pt>
                <c:pt idx="7">
                  <c:v>3</c:v>
                </c:pt>
                <c:pt idx="8">
                  <c:v>18</c:v>
                </c:pt>
                <c:pt idx="9">
                  <c:v>2</c:v>
                </c:pt>
                <c:pt idx="10">
                  <c:v>6</c:v>
                </c:pt>
                <c:pt idx="11">
                  <c:v>16</c:v>
                </c:pt>
                <c:pt idx="12">
                  <c:v>17</c:v>
                </c:pt>
              </c:numCache>
            </c:numRef>
          </c:val>
          <c:extLst>
            <c:ext xmlns:c16="http://schemas.microsoft.com/office/drawing/2014/chart" uri="{C3380CC4-5D6E-409C-BE32-E72D297353CC}">
              <c16:uniqueId val="{00000000-8082-4973-8DC9-A0B4CEFEC365}"/>
            </c:ext>
          </c:extLst>
        </c:ser>
        <c:dLbls>
          <c:showLegendKey val="0"/>
          <c:showVal val="0"/>
          <c:showCatName val="0"/>
          <c:showSerName val="0"/>
          <c:showPercent val="0"/>
          <c:showBubbleSize val="0"/>
        </c:dLbls>
        <c:gapWidth val="219"/>
        <c:overlap val="-27"/>
        <c:axId val="815212271"/>
        <c:axId val="814149247"/>
      </c:barChart>
      <c:catAx>
        <c:axId val="81521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4149247"/>
        <c:crosses val="autoZero"/>
        <c:auto val="1"/>
        <c:lblAlgn val="ctr"/>
        <c:lblOffset val="100"/>
        <c:noMultiLvlLbl val="0"/>
      </c:catAx>
      <c:valAx>
        <c:axId val="814149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212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t>New Beginnings Fitness Challenge Pre-Test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Sheet1!$D$14:$M$14</c:f>
              <c:strCache>
                <c:ptCount val="10"/>
                <c:pt idx="0">
                  <c:v>Stage 1</c:v>
                </c:pt>
                <c:pt idx="1">
                  <c:v>Stage 2</c:v>
                </c:pt>
                <c:pt idx="2">
                  <c:v>Stage 3</c:v>
                </c:pt>
                <c:pt idx="3">
                  <c:v>Stage 4 L</c:v>
                </c:pt>
                <c:pt idx="4">
                  <c:v>Stage 4 R</c:v>
                </c:pt>
                <c:pt idx="5">
                  <c:v>Arm Curl L</c:v>
                </c:pt>
                <c:pt idx="6">
                  <c:v>Arm Curl R</c:v>
                </c:pt>
                <c:pt idx="7">
                  <c:v>Chair</c:v>
                </c:pt>
                <c:pt idx="8">
                  <c:v>Walk Time (s)</c:v>
                </c:pt>
                <c:pt idx="9">
                  <c:v>Walk Speed(M/s)</c:v>
                </c:pt>
              </c:strCache>
            </c:strRef>
          </c:cat>
          <c:val>
            <c:numRef>
              <c:f>Sheet1!$D$15:$M$15</c:f>
              <c:numCache>
                <c:formatCode>General</c:formatCode>
                <c:ptCount val="10"/>
                <c:pt idx="0">
                  <c:v>10</c:v>
                </c:pt>
                <c:pt idx="1">
                  <c:v>10</c:v>
                </c:pt>
                <c:pt idx="2">
                  <c:v>9.5909090909090917</c:v>
                </c:pt>
                <c:pt idx="3">
                  <c:v>8.454545454545455</c:v>
                </c:pt>
                <c:pt idx="4">
                  <c:v>8.7272727272727266</c:v>
                </c:pt>
                <c:pt idx="5">
                  <c:v>13.727272727272727</c:v>
                </c:pt>
                <c:pt idx="6">
                  <c:v>12.909090909090908</c:v>
                </c:pt>
                <c:pt idx="7">
                  <c:v>10.454545454545455</c:v>
                </c:pt>
                <c:pt idx="8">
                  <c:v>5.9236363636363629</c:v>
                </c:pt>
                <c:pt idx="9">
                  <c:v>1.3463636363636364</c:v>
                </c:pt>
              </c:numCache>
            </c:numRef>
          </c:val>
          <c:extLst>
            <c:ext xmlns:c16="http://schemas.microsoft.com/office/drawing/2014/chart" uri="{C3380CC4-5D6E-409C-BE32-E72D297353CC}">
              <c16:uniqueId val="{00000000-F2DE-401C-B45D-68218F63B2AE}"/>
            </c:ext>
          </c:extLst>
        </c:ser>
        <c:dLbls>
          <c:showLegendKey val="0"/>
          <c:showVal val="0"/>
          <c:showCatName val="0"/>
          <c:showSerName val="0"/>
          <c:showPercent val="0"/>
          <c:showBubbleSize val="0"/>
        </c:dLbls>
        <c:gapWidth val="219"/>
        <c:overlap val="-27"/>
        <c:axId val="266283423"/>
        <c:axId val="447225183"/>
      </c:barChart>
      <c:catAx>
        <c:axId val="26628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7225183"/>
        <c:crosses val="autoZero"/>
        <c:auto val="1"/>
        <c:lblAlgn val="ctr"/>
        <c:lblOffset val="100"/>
        <c:noMultiLvlLbl val="0"/>
      </c:catAx>
      <c:valAx>
        <c:axId val="447225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6283423"/>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latin typeface="Arial" panose="020B0604020202020204" pitchFamily="34" charset="0"/>
                <a:cs typeface="Arial" panose="020B0604020202020204" pitchFamily="34" charset="0"/>
              </a:rPr>
              <a:t>New Beginnings Fitness Challenge Post-Test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Sheet1!$Q$16:$Z$16</c:f>
              <c:strCache>
                <c:ptCount val="10"/>
                <c:pt idx="0">
                  <c:v>Stage 1</c:v>
                </c:pt>
                <c:pt idx="1">
                  <c:v>Stage 2</c:v>
                </c:pt>
                <c:pt idx="2">
                  <c:v>Stage 3</c:v>
                </c:pt>
                <c:pt idx="3">
                  <c:v>Stage 4 L</c:v>
                </c:pt>
                <c:pt idx="4">
                  <c:v>Stage 4 R</c:v>
                </c:pt>
                <c:pt idx="5">
                  <c:v>Arm Curl L</c:v>
                </c:pt>
                <c:pt idx="6">
                  <c:v>Arm Curl R</c:v>
                </c:pt>
                <c:pt idx="7">
                  <c:v>Chair</c:v>
                </c:pt>
                <c:pt idx="8">
                  <c:v>Walk Time (s)</c:v>
                </c:pt>
                <c:pt idx="9">
                  <c:v>Walk Speed(M/s)</c:v>
                </c:pt>
              </c:strCache>
            </c:strRef>
          </c:cat>
          <c:val>
            <c:numRef>
              <c:f>Sheet1!$Q$17:$Z$17</c:f>
              <c:numCache>
                <c:formatCode>General</c:formatCode>
                <c:ptCount val="10"/>
                <c:pt idx="0">
                  <c:v>10</c:v>
                </c:pt>
                <c:pt idx="1">
                  <c:v>10</c:v>
                </c:pt>
                <c:pt idx="2">
                  <c:v>10</c:v>
                </c:pt>
                <c:pt idx="3">
                  <c:v>8.9090909090909083</c:v>
                </c:pt>
                <c:pt idx="4">
                  <c:v>8.6363636363636367</c:v>
                </c:pt>
                <c:pt idx="5">
                  <c:v>16.727272727272727</c:v>
                </c:pt>
                <c:pt idx="6">
                  <c:v>15.818181818181818</c:v>
                </c:pt>
                <c:pt idx="7">
                  <c:v>12</c:v>
                </c:pt>
                <c:pt idx="8">
                  <c:v>5.7336363636363634</c:v>
                </c:pt>
                <c:pt idx="9">
                  <c:v>1.3890909090909092</c:v>
                </c:pt>
              </c:numCache>
            </c:numRef>
          </c:val>
          <c:extLst>
            <c:ext xmlns:c16="http://schemas.microsoft.com/office/drawing/2014/chart" uri="{C3380CC4-5D6E-409C-BE32-E72D297353CC}">
              <c16:uniqueId val="{00000000-3812-4FCE-832C-D89861C4F004}"/>
            </c:ext>
          </c:extLst>
        </c:ser>
        <c:dLbls>
          <c:showLegendKey val="0"/>
          <c:showVal val="0"/>
          <c:showCatName val="0"/>
          <c:showSerName val="0"/>
          <c:showPercent val="0"/>
          <c:showBubbleSize val="0"/>
        </c:dLbls>
        <c:gapWidth val="219"/>
        <c:overlap val="-27"/>
        <c:axId val="270263119"/>
        <c:axId val="56929535"/>
      </c:barChart>
      <c:catAx>
        <c:axId val="27026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929535"/>
        <c:crosses val="autoZero"/>
        <c:auto val="1"/>
        <c:lblAlgn val="ctr"/>
        <c:lblOffset val="100"/>
        <c:noMultiLvlLbl val="0"/>
      </c:catAx>
      <c:valAx>
        <c:axId val="569295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70263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a:latin typeface="Arial" panose="020B0604020202020204" pitchFamily="34" charset="0"/>
                <a:cs typeface="Arial" panose="020B0604020202020204" pitchFamily="34" charset="0"/>
              </a:rPr>
              <a:t>The</a:t>
            </a:r>
            <a:r>
              <a:rPr lang="en-US" sz="1800" b="1" baseline="0" dirty="0">
                <a:latin typeface="Arial" panose="020B0604020202020204" pitchFamily="34" charset="0"/>
                <a:cs typeface="Arial" panose="020B0604020202020204" pitchFamily="34" charset="0"/>
              </a:rPr>
              <a:t> Average </a:t>
            </a:r>
            <a:r>
              <a:rPr lang="en-US" sz="1800" b="1" dirty="0">
                <a:latin typeface="Arial" panose="020B0604020202020204" pitchFamily="34" charset="0"/>
                <a:cs typeface="Arial" panose="020B0604020202020204" pitchFamily="34" charset="0"/>
              </a:rPr>
              <a:t>Change in Fitness Assessment</a:t>
            </a:r>
            <a:r>
              <a:rPr lang="en-US" sz="1800" b="1" baseline="0" dirty="0">
                <a:latin typeface="Arial" panose="020B0604020202020204" pitchFamily="34" charset="0"/>
                <a:cs typeface="Arial" panose="020B0604020202020204" pitchFamily="34" charset="0"/>
              </a:rPr>
              <a:t> Scores</a:t>
            </a:r>
            <a:r>
              <a:rPr lang="en-US" sz="1800" b="1" dirty="0">
                <a:latin typeface="Arial" panose="020B0604020202020204" pitchFamily="34" charset="0"/>
                <a:cs typeface="Arial" panose="020B0604020202020204" pitchFamily="34" charset="0"/>
              </a:rPr>
              <a:t> from Pre to Post Test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Sheet1!$AE$16:$AI$16</c:f>
              <c:strCache>
                <c:ptCount val="5"/>
                <c:pt idx="0">
                  <c:v>Left Arm Strength</c:v>
                </c:pt>
                <c:pt idx="1">
                  <c:v>Right Arm Strength</c:v>
                </c:pt>
                <c:pt idx="2">
                  <c:v>Leg Strength</c:v>
                </c:pt>
                <c:pt idx="3">
                  <c:v>Walking Time</c:v>
                </c:pt>
                <c:pt idx="4">
                  <c:v>Walking Speed</c:v>
                </c:pt>
              </c:strCache>
            </c:strRef>
          </c:cat>
          <c:val>
            <c:numRef>
              <c:f>Sheet1!$AE$17:$AI$17</c:f>
              <c:numCache>
                <c:formatCode>General</c:formatCode>
                <c:ptCount val="5"/>
                <c:pt idx="0">
                  <c:v>1.2602980021042223</c:v>
                </c:pt>
                <c:pt idx="1">
                  <c:v>1.2766394424289162</c:v>
                </c:pt>
                <c:pt idx="2">
                  <c:v>1.1692771874590058</c:v>
                </c:pt>
                <c:pt idx="3">
                  <c:v>0.97254385647499475</c:v>
                </c:pt>
                <c:pt idx="4">
                  <c:v>1.0366309164891498</c:v>
                </c:pt>
              </c:numCache>
            </c:numRef>
          </c:val>
          <c:extLst>
            <c:ext xmlns:c16="http://schemas.microsoft.com/office/drawing/2014/chart" uri="{C3380CC4-5D6E-409C-BE32-E72D297353CC}">
              <c16:uniqueId val="{00000000-E63B-477A-BE11-3FAAC6973B98}"/>
            </c:ext>
          </c:extLst>
        </c:ser>
        <c:dLbls>
          <c:showLegendKey val="0"/>
          <c:showVal val="0"/>
          <c:showCatName val="0"/>
          <c:showSerName val="0"/>
          <c:showPercent val="0"/>
          <c:showBubbleSize val="0"/>
        </c:dLbls>
        <c:gapWidth val="219"/>
        <c:overlap val="-27"/>
        <c:axId val="616928512"/>
        <c:axId val="856052320"/>
      </c:barChart>
      <c:catAx>
        <c:axId val="61692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56052320"/>
        <c:crosses val="autoZero"/>
        <c:auto val="1"/>
        <c:lblAlgn val="ctr"/>
        <c:lblOffset val="100"/>
        <c:noMultiLvlLbl val="0"/>
      </c:catAx>
      <c:valAx>
        <c:axId val="85605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92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t>Change in Fitness </a:t>
            </a:r>
            <a:r>
              <a:rPr lang="en-US" sz="2000" b="1" dirty="0" err="1"/>
              <a:t>Assesment</a:t>
            </a:r>
            <a:r>
              <a:rPr lang="en-US" sz="2000" b="1" dirty="0"/>
              <a:t> Scores in Percentage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Sheet1!$AE$1:$AE$2</c:f>
              <c:strCache>
                <c:ptCount val="2"/>
                <c:pt idx="0">
                  <c:v>Increases in Fitness </c:v>
                </c:pt>
                <c:pt idx="1">
                  <c:v>Left Arm</c:v>
                </c:pt>
              </c:strCache>
            </c:strRef>
          </c:tx>
          <c:spPr>
            <a:solidFill>
              <a:schemeClr val="accent1"/>
            </a:solidFill>
            <a:ln>
              <a:noFill/>
            </a:ln>
            <a:effectLst/>
          </c:spPr>
          <c:invertIfNegative val="0"/>
          <c:val>
            <c:numRef>
              <c:f>Sheet1!$AE$3:$AE$15</c:f>
              <c:numCache>
                <c:formatCode>0.00</c:formatCode>
                <c:ptCount val="13"/>
                <c:pt idx="0">
                  <c:v>1.375</c:v>
                </c:pt>
                <c:pt idx="1">
                  <c:v>0</c:v>
                </c:pt>
                <c:pt idx="2">
                  <c:v>1.1111111111111112</c:v>
                </c:pt>
                <c:pt idx="3">
                  <c:v>0</c:v>
                </c:pt>
                <c:pt idx="4">
                  <c:v>1.6153846153846154</c:v>
                </c:pt>
                <c:pt idx="5">
                  <c:v>1</c:v>
                </c:pt>
                <c:pt idx="6">
                  <c:v>0.89473684210526316</c:v>
                </c:pt>
                <c:pt idx="7">
                  <c:v>1</c:v>
                </c:pt>
                <c:pt idx="8">
                  <c:v>1.4545454545454546</c:v>
                </c:pt>
                <c:pt idx="9">
                  <c:v>1.25</c:v>
                </c:pt>
                <c:pt idx="10">
                  <c:v>1.8</c:v>
                </c:pt>
                <c:pt idx="11">
                  <c:v>1.3125</c:v>
                </c:pt>
                <c:pt idx="12">
                  <c:v>1.05</c:v>
                </c:pt>
              </c:numCache>
            </c:numRef>
          </c:val>
          <c:extLst>
            <c:ext xmlns:c16="http://schemas.microsoft.com/office/drawing/2014/chart" uri="{C3380CC4-5D6E-409C-BE32-E72D297353CC}">
              <c16:uniqueId val="{00000000-D430-4903-A5D6-BB32EFA21FCF}"/>
            </c:ext>
          </c:extLst>
        </c:ser>
        <c:ser>
          <c:idx val="1"/>
          <c:order val="1"/>
          <c:tx>
            <c:strRef>
              <c:f>Sheet1!$AF$1:$AF$2</c:f>
              <c:strCache>
                <c:ptCount val="2"/>
                <c:pt idx="0">
                  <c:v>Increases in Fitness </c:v>
                </c:pt>
                <c:pt idx="1">
                  <c:v>Right Arm</c:v>
                </c:pt>
              </c:strCache>
            </c:strRef>
          </c:tx>
          <c:spPr>
            <a:solidFill>
              <a:schemeClr val="accent2"/>
            </a:solidFill>
            <a:ln>
              <a:noFill/>
            </a:ln>
            <a:effectLst/>
          </c:spPr>
          <c:invertIfNegative val="0"/>
          <c:val>
            <c:numRef>
              <c:f>Sheet1!$AF$3:$AF$15</c:f>
              <c:numCache>
                <c:formatCode>0.00</c:formatCode>
                <c:ptCount val="13"/>
                <c:pt idx="0">
                  <c:v>1.4285714285714286</c:v>
                </c:pt>
                <c:pt idx="1">
                  <c:v>0</c:v>
                </c:pt>
                <c:pt idx="2">
                  <c:v>1.1666666666666667</c:v>
                </c:pt>
                <c:pt idx="3">
                  <c:v>0</c:v>
                </c:pt>
                <c:pt idx="4">
                  <c:v>1.4615384615384615</c:v>
                </c:pt>
                <c:pt idx="5">
                  <c:v>1</c:v>
                </c:pt>
                <c:pt idx="6">
                  <c:v>1</c:v>
                </c:pt>
                <c:pt idx="7">
                  <c:v>1</c:v>
                </c:pt>
                <c:pt idx="8">
                  <c:v>1.5</c:v>
                </c:pt>
                <c:pt idx="9">
                  <c:v>1.4</c:v>
                </c:pt>
                <c:pt idx="10">
                  <c:v>1.8888888888888888</c:v>
                </c:pt>
                <c:pt idx="11">
                  <c:v>1.25</c:v>
                </c:pt>
                <c:pt idx="12">
                  <c:v>0.94736842105263153</c:v>
                </c:pt>
              </c:numCache>
            </c:numRef>
          </c:val>
          <c:extLst>
            <c:ext xmlns:c16="http://schemas.microsoft.com/office/drawing/2014/chart" uri="{C3380CC4-5D6E-409C-BE32-E72D297353CC}">
              <c16:uniqueId val="{00000001-D430-4903-A5D6-BB32EFA21FCF}"/>
            </c:ext>
          </c:extLst>
        </c:ser>
        <c:ser>
          <c:idx val="2"/>
          <c:order val="2"/>
          <c:tx>
            <c:strRef>
              <c:f>Sheet1!$AG$1:$AG$2</c:f>
              <c:strCache>
                <c:ptCount val="2"/>
                <c:pt idx="0">
                  <c:v>Increases in Fitness </c:v>
                </c:pt>
                <c:pt idx="1">
                  <c:v>Legs</c:v>
                </c:pt>
              </c:strCache>
            </c:strRef>
          </c:tx>
          <c:spPr>
            <a:solidFill>
              <a:srgbClr val="FFFF00"/>
            </a:solidFill>
            <a:ln>
              <a:noFill/>
            </a:ln>
            <a:effectLst/>
          </c:spPr>
          <c:invertIfNegative val="0"/>
          <c:val>
            <c:numRef>
              <c:f>Sheet1!$AG$3:$AG$15</c:f>
              <c:numCache>
                <c:formatCode>0.00</c:formatCode>
                <c:ptCount val="13"/>
                <c:pt idx="0">
                  <c:v>1.375</c:v>
                </c:pt>
                <c:pt idx="1">
                  <c:v>0</c:v>
                </c:pt>
                <c:pt idx="2">
                  <c:v>1</c:v>
                </c:pt>
                <c:pt idx="3">
                  <c:v>0</c:v>
                </c:pt>
                <c:pt idx="4">
                  <c:v>1.1666666666666667</c:v>
                </c:pt>
                <c:pt idx="5">
                  <c:v>1.3</c:v>
                </c:pt>
                <c:pt idx="6">
                  <c:v>0.91666666666666663</c:v>
                </c:pt>
                <c:pt idx="7">
                  <c:v>1.1428571428571428</c:v>
                </c:pt>
                <c:pt idx="8">
                  <c:v>1.2222222222222223</c:v>
                </c:pt>
                <c:pt idx="9">
                  <c:v>1.375</c:v>
                </c:pt>
                <c:pt idx="10">
                  <c:v>1.3636363636363635</c:v>
                </c:pt>
                <c:pt idx="11">
                  <c:v>1</c:v>
                </c:pt>
                <c:pt idx="12">
                  <c:v>1</c:v>
                </c:pt>
              </c:numCache>
            </c:numRef>
          </c:val>
          <c:extLst>
            <c:ext xmlns:c16="http://schemas.microsoft.com/office/drawing/2014/chart" uri="{C3380CC4-5D6E-409C-BE32-E72D297353CC}">
              <c16:uniqueId val="{00000002-D430-4903-A5D6-BB32EFA21FCF}"/>
            </c:ext>
          </c:extLst>
        </c:ser>
        <c:ser>
          <c:idx val="3"/>
          <c:order val="3"/>
          <c:tx>
            <c:strRef>
              <c:f>Sheet1!$AH$1:$AH$2</c:f>
              <c:strCache>
                <c:ptCount val="2"/>
                <c:pt idx="0">
                  <c:v>Increases in Fitness </c:v>
                </c:pt>
                <c:pt idx="1">
                  <c:v>Walk Time</c:v>
                </c:pt>
              </c:strCache>
            </c:strRef>
          </c:tx>
          <c:spPr>
            <a:solidFill>
              <a:srgbClr val="00B050"/>
            </a:solidFill>
            <a:ln>
              <a:noFill/>
            </a:ln>
            <a:effectLst/>
          </c:spPr>
          <c:invertIfNegative val="0"/>
          <c:val>
            <c:numRef>
              <c:f>Sheet1!$AH$3:$AH$15</c:f>
              <c:numCache>
                <c:formatCode>0.00</c:formatCode>
                <c:ptCount val="13"/>
                <c:pt idx="0">
                  <c:v>1.0081699346405228</c:v>
                </c:pt>
                <c:pt idx="1">
                  <c:v>0</c:v>
                </c:pt>
                <c:pt idx="2">
                  <c:v>1.0237154150197629</c:v>
                </c:pt>
                <c:pt idx="3">
                  <c:v>0</c:v>
                </c:pt>
                <c:pt idx="4">
                  <c:v>0.96296296296296291</c:v>
                </c:pt>
                <c:pt idx="5">
                  <c:v>0.98890649762282101</c:v>
                </c:pt>
                <c:pt idx="6">
                  <c:v>1.0051369863013699</c:v>
                </c:pt>
                <c:pt idx="7">
                  <c:v>1.0968858131487889</c:v>
                </c:pt>
                <c:pt idx="8">
                  <c:v>0.96250000000000002</c:v>
                </c:pt>
                <c:pt idx="9">
                  <c:v>0.7942332896461336</c:v>
                </c:pt>
                <c:pt idx="10">
                  <c:v>0.93194706994328913</c:v>
                </c:pt>
                <c:pt idx="11">
                  <c:v>0.87352445193929174</c:v>
                </c:pt>
                <c:pt idx="12">
                  <c:v>1.05</c:v>
                </c:pt>
              </c:numCache>
            </c:numRef>
          </c:val>
          <c:extLst>
            <c:ext xmlns:c16="http://schemas.microsoft.com/office/drawing/2014/chart" uri="{C3380CC4-5D6E-409C-BE32-E72D297353CC}">
              <c16:uniqueId val="{00000003-D430-4903-A5D6-BB32EFA21FCF}"/>
            </c:ext>
          </c:extLst>
        </c:ser>
        <c:ser>
          <c:idx val="4"/>
          <c:order val="4"/>
          <c:tx>
            <c:strRef>
              <c:f>Sheet1!$AI$1:$AI$2</c:f>
              <c:strCache>
                <c:ptCount val="2"/>
                <c:pt idx="0">
                  <c:v>Increases in Fitness </c:v>
                </c:pt>
                <c:pt idx="1">
                  <c:v>Walking Speed</c:v>
                </c:pt>
              </c:strCache>
            </c:strRef>
          </c:tx>
          <c:spPr>
            <a:solidFill>
              <a:srgbClr val="0070C0"/>
            </a:solidFill>
            <a:ln>
              <a:noFill/>
            </a:ln>
            <a:effectLst/>
          </c:spPr>
          <c:invertIfNegative val="0"/>
          <c:val>
            <c:numRef>
              <c:f>Sheet1!$AI$3:$AI$15</c:f>
              <c:numCache>
                <c:formatCode>0.00</c:formatCode>
                <c:ptCount val="13"/>
                <c:pt idx="0">
                  <c:v>0.99224806201550386</c:v>
                </c:pt>
                <c:pt idx="1">
                  <c:v>0</c:v>
                </c:pt>
                <c:pt idx="2">
                  <c:v>0.97435897435897434</c:v>
                </c:pt>
                <c:pt idx="3">
                  <c:v>0</c:v>
                </c:pt>
                <c:pt idx="4">
                  <c:v>1.0410958904109588</c:v>
                </c:pt>
                <c:pt idx="5">
                  <c:v>1.016</c:v>
                </c:pt>
                <c:pt idx="6">
                  <c:v>1</c:v>
                </c:pt>
                <c:pt idx="7">
                  <c:v>0.90510948905109478</c:v>
                </c:pt>
                <c:pt idx="8">
                  <c:v>1.0425531914893618</c:v>
                </c:pt>
                <c:pt idx="9">
                  <c:v>1.2621359223300972</c:v>
                </c:pt>
                <c:pt idx="10">
                  <c:v>1.0738255033557047</c:v>
                </c:pt>
                <c:pt idx="11">
                  <c:v>1.1428571428571428</c:v>
                </c:pt>
                <c:pt idx="12">
                  <c:v>0.952755905511811</c:v>
                </c:pt>
              </c:numCache>
            </c:numRef>
          </c:val>
          <c:extLst>
            <c:ext xmlns:c16="http://schemas.microsoft.com/office/drawing/2014/chart" uri="{C3380CC4-5D6E-409C-BE32-E72D297353CC}">
              <c16:uniqueId val="{00000004-D430-4903-A5D6-BB32EFA21FCF}"/>
            </c:ext>
          </c:extLst>
        </c:ser>
        <c:dLbls>
          <c:showLegendKey val="0"/>
          <c:showVal val="0"/>
          <c:showCatName val="0"/>
          <c:showSerName val="0"/>
          <c:showPercent val="0"/>
          <c:showBubbleSize val="0"/>
        </c:dLbls>
        <c:gapWidth val="219"/>
        <c:overlap val="-27"/>
        <c:axId val="224297119"/>
        <c:axId val="56927615"/>
      </c:barChart>
      <c:catAx>
        <c:axId val="22429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927615"/>
        <c:crosses val="autoZero"/>
        <c:auto val="1"/>
        <c:lblAlgn val="ctr"/>
        <c:lblOffset val="100"/>
        <c:noMultiLvlLbl val="0"/>
      </c:catAx>
      <c:valAx>
        <c:axId val="569276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4297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F6185F7-EF03-45CA-B132-E2C555027E75}" type="datetimeFigureOut">
              <a:rPr lang="en-US" smtClean="0"/>
              <a:t>4/13/2023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DEACEE1-EAFE-47FA-9F62-FDFF1D9B93DE}" type="slidenum">
              <a:rPr lang="en-US" smtClean="0"/>
              <a:t>‹#›</a:t>
            </a:fld>
            <a:endParaRPr lang="en-US"/>
          </a:p>
        </p:txBody>
      </p:sp>
    </p:spTree>
    <p:extLst>
      <p:ext uri="{BB962C8B-B14F-4D97-AF65-F5344CB8AC3E}">
        <p14:creationId xmlns:p14="http://schemas.microsoft.com/office/powerpoint/2010/main" val="311244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first </a:t>
            </a:r>
          </a:p>
        </p:txBody>
      </p:sp>
      <p:sp>
        <p:nvSpPr>
          <p:cNvPr id="4" name="Slide Number Placeholder 3"/>
          <p:cNvSpPr>
            <a:spLocks noGrp="1"/>
          </p:cNvSpPr>
          <p:nvPr>
            <p:ph type="sldNum" sz="quarter" idx="5"/>
          </p:nvPr>
        </p:nvSpPr>
        <p:spPr/>
        <p:txBody>
          <a:bodyPr/>
          <a:lstStyle/>
          <a:p>
            <a:fld id="{6DEACEE1-EAFE-47FA-9F62-FDFF1D9B93DE}" type="slidenum">
              <a:rPr lang="en-US" smtClean="0"/>
              <a:t>1</a:t>
            </a:fld>
            <a:endParaRPr lang="en-US"/>
          </a:p>
        </p:txBody>
      </p:sp>
    </p:spTree>
    <p:extLst>
      <p:ext uri="{BB962C8B-B14F-4D97-AF65-F5344CB8AC3E}">
        <p14:creationId xmlns:p14="http://schemas.microsoft.com/office/powerpoint/2010/main" val="88223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shown above is the average length of time or repetitions accomplished during the Pre-Fitness Testing.</a:t>
            </a:r>
          </a:p>
          <a:p>
            <a:endParaRPr lang="en-US" dirty="0"/>
          </a:p>
          <a:p>
            <a:r>
              <a:rPr lang="en-US" dirty="0"/>
              <a:t>The average length of time participants were able to maintain balance in stages 1 and 2 were 10 seconds, the maximum time needed to complete the test. For stage 3 the average length of time was 9.5 seconds and for stage 4 on both the left and right foot roughly 8.5 seconds, with the right foot able to slightly maintain balance longer.</a:t>
            </a:r>
          </a:p>
          <a:p>
            <a:endParaRPr lang="en-US" dirty="0"/>
          </a:p>
          <a:p>
            <a:endParaRPr lang="en-US" dirty="0"/>
          </a:p>
          <a:p>
            <a:r>
              <a:rPr lang="en-US" dirty="0"/>
              <a:t>During the 30 second arm curl test the left arm average 13.7 curls while the right arm average 12.9 curls, indicating that from participants they are slight stronger in the left arms. The highest number of reps in the left arm was 20 while the highest in the right arm was 19 reps, both of which was accomplished by the same individual. The lowest numbers of reps accomplished was 8 in the left arm and 7 in the right, again both accomplished by the same individual.</a:t>
            </a:r>
          </a:p>
          <a:p>
            <a:endParaRPr lang="en-US" dirty="0"/>
          </a:p>
          <a:p>
            <a:r>
              <a:rPr lang="en-US" dirty="0"/>
              <a:t>The average number of chair squats performed in the 30 second chair sit to stand test was about 10.5. The highest number reached was 14 and the lowest was 7 reps.</a:t>
            </a:r>
          </a:p>
          <a:p>
            <a:endParaRPr lang="en-US" dirty="0"/>
          </a:p>
          <a:p>
            <a:r>
              <a:rPr lang="en-US" dirty="0"/>
              <a:t>The average time it took to complete the 10-meter walk test was 5.9 seconds. The slowest time was 7.63 seconds and the fastest was 5.06 seconds. The average was speed was 1.34 meters per second or 4.41 feet per second. This number may not seem big, but according The Journal of Geriatric Physical Therapy, walking is considered the sixth vital sign</a:t>
            </a:r>
            <a:r>
              <a:rPr lang="en-US" baseline="30000" dirty="0"/>
              <a:t>2</a:t>
            </a:r>
            <a:r>
              <a:rPr lang="en-US" dirty="0"/>
              <a:t>. Being able to maintain minimum walking speed of 1 m/s increases independence in complete activities of daily living, decreases the chances of hospitalization, decreases the chances of having an adverse event, and increases the ability to cross the street independently.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DEACEE1-EAFE-47FA-9F62-FDFF1D9B93DE}" type="slidenum">
              <a:rPr lang="en-US" smtClean="0"/>
              <a:t>10</a:t>
            </a:fld>
            <a:endParaRPr lang="en-US"/>
          </a:p>
        </p:txBody>
      </p:sp>
    </p:spTree>
    <p:extLst>
      <p:ext uri="{BB962C8B-B14F-4D97-AF65-F5344CB8AC3E}">
        <p14:creationId xmlns:p14="http://schemas.microsoft.com/office/powerpoint/2010/main" val="4284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data shown above is the average length of time or repetitions accomplished during the Post-Fitness Testing after 4 weeks of exercise classes offered at the Senior Center.</a:t>
            </a:r>
          </a:p>
          <a:p>
            <a:endParaRPr lang="en-US" dirty="0"/>
          </a:p>
          <a:p>
            <a:r>
              <a:rPr lang="en-US" dirty="0"/>
              <a:t>The average length of time participants were able to maintain balance in stages 1 and 2 remained at 10 seconds, which to quickly remind you was the maximum amount of time the position needed to be held for. Stage 3 improved to an average of 10 seconds. In stage 4 the left increased to an average of roughly 9 seconds, while the right foot remained at roughly 8.5 seconds. Overall, on average balance either remained the same or improved!</a:t>
            </a:r>
          </a:p>
          <a:p>
            <a:endParaRPr lang="en-US" dirty="0"/>
          </a:p>
          <a:p>
            <a:r>
              <a:rPr lang="en-US" dirty="0"/>
              <a:t>In the 30 second arm curl the average for the left arm was 16.7 reps while in the left arm the average was 15.8 reps. The lowest reps were 10 in the left and 9 in the right, both for the same individual. The highest number of reps were 21 reps in the left (tied between two individuals, and 20 in the right arm (one of the two individuals). Again, on average our participants were strong in their left arms.</a:t>
            </a:r>
          </a:p>
          <a:p>
            <a:endParaRPr lang="en-US" dirty="0"/>
          </a:p>
          <a:p>
            <a:r>
              <a:rPr lang="en-US" dirty="0"/>
              <a:t>In the 30 seconds chair sit to stand test the average numbers of reps was 12. The lowest was 8 reps and the highest was 15.</a:t>
            </a:r>
          </a:p>
          <a:p>
            <a:endParaRPr lang="en-US" dirty="0"/>
          </a:p>
          <a:p>
            <a:r>
              <a:rPr lang="en-US" dirty="0"/>
              <a:t>Walking time in the 10-meter walking test averaged 5.73 seconds. The slowest time was 6.51 seconds, and the fastest time was 4.93 seconds. The average walking speed was 1.38 m/s or 4.55 ft/s.</a:t>
            </a:r>
          </a:p>
        </p:txBody>
      </p:sp>
      <p:sp>
        <p:nvSpPr>
          <p:cNvPr id="4" name="Slide Number Placeholder 3"/>
          <p:cNvSpPr>
            <a:spLocks noGrp="1"/>
          </p:cNvSpPr>
          <p:nvPr>
            <p:ph type="sldNum" sz="quarter" idx="5"/>
          </p:nvPr>
        </p:nvSpPr>
        <p:spPr/>
        <p:txBody>
          <a:bodyPr/>
          <a:lstStyle/>
          <a:p>
            <a:fld id="{6DEACEE1-EAFE-47FA-9F62-FDFF1D9B93DE}" type="slidenum">
              <a:rPr lang="en-US" smtClean="0"/>
              <a:t>11</a:t>
            </a:fld>
            <a:endParaRPr lang="en-US"/>
          </a:p>
        </p:txBody>
      </p:sp>
    </p:spTree>
    <p:extLst>
      <p:ext uri="{BB962C8B-B14F-4D97-AF65-F5344CB8AC3E}">
        <p14:creationId xmlns:p14="http://schemas.microsoft.com/office/powerpoint/2010/main" val="154380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previous 2 graphs and subtracting the differences of the Post or second fitness test from the Pre or first fitness test will result in the average increase in each category. For this section I did not include the 4-stage balance test.</a:t>
            </a:r>
          </a:p>
          <a:p>
            <a:endParaRPr lang="en-US" dirty="0"/>
          </a:p>
          <a:p>
            <a:r>
              <a:rPr lang="en-US" dirty="0"/>
              <a:t>Left arm strength increased by 26%, right arm strength by 27%, leg strength by 17%, walking speed by 3%, and lastly walking speed decrease by 3%, the only test where we want to see a decrease, because a low time in cardio fitness tests is the goal.</a:t>
            </a:r>
          </a:p>
        </p:txBody>
      </p:sp>
      <p:sp>
        <p:nvSpPr>
          <p:cNvPr id="4" name="Slide Number Placeholder 3"/>
          <p:cNvSpPr>
            <a:spLocks noGrp="1"/>
          </p:cNvSpPr>
          <p:nvPr>
            <p:ph type="sldNum" sz="quarter" idx="5"/>
          </p:nvPr>
        </p:nvSpPr>
        <p:spPr/>
        <p:txBody>
          <a:bodyPr/>
          <a:lstStyle/>
          <a:p>
            <a:fld id="{6DEACEE1-EAFE-47FA-9F62-FDFF1D9B93DE}" type="slidenum">
              <a:rPr lang="en-US" smtClean="0"/>
              <a:t>12</a:t>
            </a:fld>
            <a:endParaRPr lang="en-US"/>
          </a:p>
        </p:txBody>
      </p:sp>
    </p:spTree>
    <p:extLst>
      <p:ext uri="{BB962C8B-B14F-4D97-AF65-F5344CB8AC3E}">
        <p14:creationId xmlns:p14="http://schemas.microsoft.com/office/powerpoint/2010/main" val="38389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look at our 13 participants anonymously. </a:t>
            </a:r>
          </a:p>
          <a:p>
            <a:endParaRPr lang="en-US" dirty="0"/>
          </a:p>
          <a:p>
            <a:r>
              <a:rPr lang="en-US" dirty="0"/>
              <a:t>On the graph 1.00 should be the minimum goal. 1.00 equals being able to maintain one’s fitness level, or alternatively there was no decrease in one’s fitness level. The exception on this graph being the green bar which represents walking time. When talking about speed a lower time is always better.</a:t>
            </a:r>
          </a:p>
        </p:txBody>
      </p:sp>
      <p:sp>
        <p:nvSpPr>
          <p:cNvPr id="4" name="Slide Number Placeholder 3"/>
          <p:cNvSpPr>
            <a:spLocks noGrp="1"/>
          </p:cNvSpPr>
          <p:nvPr>
            <p:ph type="sldNum" sz="quarter" idx="5"/>
          </p:nvPr>
        </p:nvSpPr>
        <p:spPr/>
        <p:txBody>
          <a:bodyPr/>
          <a:lstStyle/>
          <a:p>
            <a:fld id="{6DEACEE1-EAFE-47FA-9F62-FDFF1D9B93DE}" type="slidenum">
              <a:rPr lang="en-US" smtClean="0"/>
              <a:t>13</a:t>
            </a:fld>
            <a:endParaRPr lang="en-US"/>
          </a:p>
        </p:txBody>
      </p:sp>
    </p:spTree>
    <p:extLst>
      <p:ext uri="{BB962C8B-B14F-4D97-AF65-F5344CB8AC3E}">
        <p14:creationId xmlns:p14="http://schemas.microsoft.com/office/powerpoint/2010/main" val="416254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fitness classes I’ve run and my thoughts</a:t>
            </a:r>
          </a:p>
          <a:p>
            <a:endParaRPr lang="en-US" dirty="0"/>
          </a:p>
          <a:p>
            <a:endParaRPr lang="en-US" dirty="0"/>
          </a:p>
          <a:p>
            <a:r>
              <a:rPr lang="en-US" dirty="0"/>
              <a:t>What I would like to see going forward </a:t>
            </a:r>
          </a:p>
        </p:txBody>
      </p:sp>
      <p:sp>
        <p:nvSpPr>
          <p:cNvPr id="4" name="Slide Number Placeholder 3"/>
          <p:cNvSpPr>
            <a:spLocks noGrp="1"/>
          </p:cNvSpPr>
          <p:nvPr>
            <p:ph type="sldNum" sz="quarter" idx="5"/>
          </p:nvPr>
        </p:nvSpPr>
        <p:spPr/>
        <p:txBody>
          <a:bodyPr/>
          <a:lstStyle/>
          <a:p>
            <a:fld id="{6DEACEE1-EAFE-47FA-9F62-FDFF1D9B93DE}" type="slidenum">
              <a:rPr lang="en-US" smtClean="0"/>
              <a:t>14</a:t>
            </a:fld>
            <a:endParaRPr lang="en-US"/>
          </a:p>
        </p:txBody>
      </p:sp>
    </p:spTree>
    <p:extLst>
      <p:ext uri="{BB962C8B-B14F-4D97-AF65-F5344CB8AC3E}">
        <p14:creationId xmlns:p14="http://schemas.microsoft.com/office/powerpoint/2010/main" val="79254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we will be able to answer at the end of this presentation</a:t>
            </a:r>
          </a:p>
        </p:txBody>
      </p:sp>
      <p:sp>
        <p:nvSpPr>
          <p:cNvPr id="4" name="Slide Number Placeholder 3"/>
          <p:cNvSpPr>
            <a:spLocks noGrp="1"/>
          </p:cNvSpPr>
          <p:nvPr>
            <p:ph type="sldNum" sz="quarter" idx="5"/>
          </p:nvPr>
        </p:nvSpPr>
        <p:spPr/>
        <p:txBody>
          <a:bodyPr/>
          <a:lstStyle/>
          <a:p>
            <a:fld id="{6DEACEE1-EAFE-47FA-9F62-FDFF1D9B93DE}" type="slidenum">
              <a:rPr lang="en-US" smtClean="0"/>
              <a:t>2</a:t>
            </a:fld>
            <a:endParaRPr lang="en-US"/>
          </a:p>
        </p:txBody>
      </p:sp>
    </p:spTree>
    <p:extLst>
      <p:ext uri="{BB962C8B-B14F-4D97-AF65-F5344CB8AC3E}">
        <p14:creationId xmlns:p14="http://schemas.microsoft.com/office/powerpoint/2010/main" val="140498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Physical activity is defined as any bodily movement produced by the contraction of skeletal muscles that results in a substantial increase in caloric requirements over resting energy expenditure.</a:t>
            </a:r>
          </a:p>
          <a:p>
            <a:endParaRPr lang="en-US" dirty="0">
              <a:highlight>
                <a:srgbClr val="FFFF00"/>
              </a:highlight>
            </a:endParaRPr>
          </a:p>
          <a:p>
            <a:r>
              <a:rPr lang="en-US" dirty="0">
                <a:highlight>
                  <a:srgbClr val="FFFF00"/>
                </a:highlight>
              </a:rPr>
              <a:t>Fitness is generally defined as the ability to carry out daily tasks with vigor and alertness, without undo fatigue, and with ample energy to enjoy leisure-time pursuits and meet unforeseen emergencies.</a:t>
            </a:r>
          </a:p>
          <a:p>
            <a:endParaRPr lang="en-US" dirty="0">
              <a:highlight>
                <a:srgbClr val="FFFF00"/>
              </a:highlight>
            </a:endParaRPr>
          </a:p>
          <a:p>
            <a:r>
              <a:rPr lang="en-US" dirty="0">
                <a:highlight>
                  <a:srgbClr val="FFFF00"/>
                </a:highlight>
              </a:rPr>
              <a:t>Activities if Daily Living are essential and routine tasks that individuals can perform without assistance. Ambulating (or walking independently), eating, getting dressed, personal hygiene, control bladder and bowl functions, and going to the bathroom are typically considered the 6 essential functions. There are other types of ADLs that include other functions such as cleaning, cooking, using transportation, and more, but these ADLs are not considered as importance.</a:t>
            </a:r>
          </a:p>
          <a:p>
            <a:endParaRPr lang="en-US" dirty="0">
              <a:highlight>
                <a:srgbClr val="FFFF00"/>
              </a:highlight>
            </a:endParaRPr>
          </a:p>
          <a:p>
            <a:r>
              <a:rPr lang="en-US" dirty="0">
                <a:highlight>
                  <a:srgbClr val="FFFF00"/>
                </a:highlight>
              </a:rPr>
              <a:t>Exercise is defined as planned, structured, and repetitive bodily movement done to improve and/or maintain one or more components of physical fitness.</a:t>
            </a:r>
          </a:p>
          <a:p>
            <a:endParaRPr lang="en-US" dirty="0">
              <a:highlight>
                <a:srgbClr val="FFFF00"/>
              </a:highlight>
            </a:endParaRPr>
          </a:p>
          <a:p>
            <a:r>
              <a:rPr lang="en-US" dirty="0">
                <a:highlight>
                  <a:srgbClr val="FFFF00"/>
                </a:highlight>
              </a:rPr>
              <a:t>Stress is defined as the body’s response to a particular stimulus called a stressor. In exercise a stressor is purposefully introduced to exert the body above normal, everyday function. This makes the work/exercise more challenging but as a result the body can adapt and grow. The is known as the principle of overloading.</a:t>
            </a:r>
          </a:p>
          <a:p>
            <a:endParaRPr lang="en-US" dirty="0">
              <a:highlight>
                <a:srgbClr val="FFFF00"/>
              </a:highlight>
            </a:endParaRPr>
          </a:p>
          <a:p>
            <a:r>
              <a:rPr lang="en-US" dirty="0">
                <a:highlight>
                  <a:srgbClr val="FFFF00"/>
                </a:highlight>
              </a:rPr>
              <a:t>Overtraining is the result is overloading the body too much and/or to often and results in fatigue, a decline in performance, and increases the potential for injury. </a:t>
            </a:r>
          </a:p>
          <a:p>
            <a:endParaRPr lang="en-US" dirty="0">
              <a:highlight>
                <a:srgbClr val="FFFF00"/>
              </a:highlight>
            </a:endParaRPr>
          </a:p>
          <a:p>
            <a:r>
              <a:rPr lang="en-US" dirty="0">
                <a:highlight>
                  <a:srgbClr val="FFFF00"/>
                </a:highlight>
              </a:rPr>
              <a:t>Rest is defined as a period of time without any training, typically 24 hours from the previous session. Resting essential in exercise, during this time the muscles are able to rebuild and grow, let your body and mind adapt, and reenergize yourself for both the next workout and next day.</a:t>
            </a:r>
          </a:p>
          <a:p>
            <a:endParaRPr lang="en-US" dirty="0">
              <a:highlight>
                <a:srgbClr val="FFFF00"/>
              </a:highlight>
            </a:endParaRPr>
          </a:p>
          <a:p>
            <a:endParaRPr lang="en-US" dirty="0">
              <a:highlight>
                <a:srgbClr val="FFFF00"/>
              </a:highlight>
            </a:endParaRPr>
          </a:p>
          <a:p>
            <a:r>
              <a:rPr lang="en-US" dirty="0">
                <a:highlight>
                  <a:srgbClr val="FFFF00"/>
                </a:highlight>
              </a:rPr>
              <a:t>The primary physical activity recommendations from 2008 recommend that individuals participate in a minimum of 150 minutes of moderate aerobic activity per week or 30 minutes 5 days a week. In addition, a minimum of 2 days of resistance training and 2 days of flexibility training are also recommended.</a:t>
            </a:r>
          </a:p>
          <a:p>
            <a:endParaRPr lang="en-US" dirty="0">
              <a:highlight>
                <a:srgbClr val="FFFF00"/>
              </a:highlight>
            </a:endParaRPr>
          </a:p>
          <a:p>
            <a:endParaRPr lang="en-US" dirty="0">
              <a:highlight>
                <a:srgbClr val="FFFF00"/>
              </a:highlight>
            </a:endParaRPr>
          </a:p>
          <a:p>
            <a:r>
              <a:rPr lang="en-US" dirty="0">
                <a:highlight>
                  <a:srgbClr val="FFFF00"/>
                </a:highlight>
              </a:rPr>
              <a:t>Cardio or aerobic exercise primarily engages the cardiovascular and respiratory systems. This type of exercise gets your heart rate up when compared to being at rest (think sitting in a chair) and keeps it up for prolonged periods of time.</a:t>
            </a:r>
          </a:p>
          <a:p>
            <a:r>
              <a:rPr lang="en-US" dirty="0">
                <a:highlight>
                  <a:srgbClr val="FFFF00"/>
                </a:highlight>
              </a:rPr>
              <a:t> </a:t>
            </a:r>
          </a:p>
          <a:p>
            <a:r>
              <a:rPr lang="en-US" dirty="0">
                <a:highlight>
                  <a:srgbClr val="FFFF00"/>
                </a:highlight>
              </a:rPr>
              <a:t>Resistance exercise aims to improve muscular fitness through the use of resistance to the muscles (think using dumbbells). It involves activities that overload the muscles and culminates in higher-than-normal workloads </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6DEACEE1-EAFE-47FA-9F62-FDFF1D9B93DE}" type="slidenum">
              <a:rPr lang="en-US" smtClean="0"/>
              <a:t>3</a:t>
            </a:fld>
            <a:endParaRPr lang="en-US"/>
          </a:p>
        </p:txBody>
      </p:sp>
    </p:spTree>
    <p:extLst>
      <p:ext uri="{BB962C8B-B14F-4D97-AF65-F5344CB8AC3E}">
        <p14:creationId xmlns:p14="http://schemas.microsoft.com/office/powerpoint/2010/main" val="141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Frequency: how often we train – think number of days per week or number of times per day</a:t>
            </a:r>
          </a:p>
          <a:p>
            <a:endParaRPr lang="en-US" dirty="0"/>
          </a:p>
          <a:p>
            <a:r>
              <a:rPr lang="en-US" dirty="0"/>
              <a:t>Intensity: how hard we train – typically broken into 3 categories, low, moderate, and vigorous. Also perceived on a scale of 1 to 10 how hard are you working right now. Intensity can be measure by taking heart rate. The higher the heart the harder the individual is working. Everyone has a recommended target heart rate range based on age, their current level of fitness, and health</a:t>
            </a:r>
          </a:p>
          <a:p>
            <a:endParaRPr lang="en-US" dirty="0"/>
          </a:p>
          <a:p>
            <a:r>
              <a:rPr lang="en-US" dirty="0"/>
              <a:t>Type: The mode of exercise – cardio, resistance (endurance or strength), balance, flexibility, </a:t>
            </a:r>
          </a:p>
          <a:p>
            <a:endParaRPr lang="en-US" dirty="0"/>
          </a:p>
          <a:p>
            <a:r>
              <a:rPr lang="en-US" dirty="0"/>
              <a:t>Time: The length of time your total work out is</a:t>
            </a:r>
          </a:p>
          <a:p>
            <a:endParaRPr lang="en-US" dirty="0"/>
          </a:p>
          <a:p>
            <a:r>
              <a:rPr lang="en-US" dirty="0"/>
              <a:t>Volume: This is the numbers of sets and reps or time you do per exercise. The more you do the greater your total volume is.</a:t>
            </a:r>
          </a:p>
          <a:p>
            <a:endParaRPr lang="en-US" dirty="0"/>
          </a:p>
          <a:p>
            <a:r>
              <a:rPr lang="en-US" dirty="0"/>
              <a:t>Progression: The principle of progression states that as your body adapts to the fitness routine the workout should get easier, so to continue to gain health benefits from exercise the workout should increase in difficulty over time and in moderation. </a:t>
            </a:r>
          </a:p>
          <a:p>
            <a:endParaRPr lang="en-US" dirty="0"/>
          </a:p>
          <a:p>
            <a:r>
              <a:rPr lang="en-US" dirty="0"/>
              <a:t>Everyone is different. People don’t fit into the same mold. Just like we all have different tastes, things we like and dislike to do. In fitness the same is true of our bodies and our development. Look at people sitting near you. They will all grow and develop differently from you. What you can do to enjoy exercise and reap the best possible benefits exercise has to offer is focus on what you can do and what you want to accomplish.</a:t>
            </a:r>
          </a:p>
          <a:p>
            <a:endParaRPr lang="en-US" dirty="0"/>
          </a:p>
          <a:p>
            <a:endParaRPr lang="en-US" dirty="0"/>
          </a:p>
        </p:txBody>
      </p:sp>
      <p:sp>
        <p:nvSpPr>
          <p:cNvPr id="4" name="Slide Number Placeholder 3"/>
          <p:cNvSpPr>
            <a:spLocks noGrp="1"/>
          </p:cNvSpPr>
          <p:nvPr>
            <p:ph type="sldNum" sz="quarter" idx="5"/>
          </p:nvPr>
        </p:nvSpPr>
        <p:spPr/>
        <p:txBody>
          <a:bodyPr/>
          <a:lstStyle/>
          <a:p>
            <a:fld id="{6DEACEE1-EAFE-47FA-9F62-FDFF1D9B93DE}" type="slidenum">
              <a:rPr lang="en-US" smtClean="0"/>
              <a:t>4</a:t>
            </a:fld>
            <a:endParaRPr lang="en-US"/>
          </a:p>
        </p:txBody>
      </p:sp>
    </p:spTree>
    <p:extLst>
      <p:ext uri="{BB962C8B-B14F-4D97-AF65-F5344CB8AC3E}">
        <p14:creationId xmlns:p14="http://schemas.microsoft.com/office/powerpoint/2010/main" val="301909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benefits are:</a:t>
            </a:r>
          </a:p>
          <a:p>
            <a:endParaRPr lang="en-US" dirty="0"/>
          </a:p>
          <a:p>
            <a:endParaRPr lang="en-US" dirty="0"/>
          </a:p>
          <a:p>
            <a:endParaRPr lang="en-US" dirty="0"/>
          </a:p>
          <a:p>
            <a:r>
              <a:rPr lang="en-US" dirty="0"/>
              <a:t>Decreased Morbidity &amp; Mortality – lower death rates from Coronary Artery Disease, and lower incidences rates of  cardiovascular disease, coronary artery disease, stroke, Type 2 diabetes, metabolic syndrome, osteoporotic fractures, cancer of the colon and breast, and gallbladder disease.</a:t>
            </a:r>
          </a:p>
          <a:p>
            <a:endParaRPr lang="en-US" dirty="0"/>
          </a:p>
          <a:p>
            <a:r>
              <a:rPr lang="en-US" dirty="0"/>
              <a:t>Other benefits – decreased anxiety and depression, improved cognitive function, improved physical function and independent living, improved feelings of well being, improved performance of work, recreational activities, and in sports, reduced risk of falling and fall related injuries in older individuals, prevention or mitigation of functional limitation in older adults, and is an effective therapy for many chronic diseases in older adults</a:t>
            </a:r>
          </a:p>
        </p:txBody>
      </p:sp>
      <p:sp>
        <p:nvSpPr>
          <p:cNvPr id="4" name="Slide Number Placeholder 3"/>
          <p:cNvSpPr>
            <a:spLocks noGrp="1"/>
          </p:cNvSpPr>
          <p:nvPr>
            <p:ph type="sldNum" sz="quarter" idx="5"/>
          </p:nvPr>
        </p:nvSpPr>
        <p:spPr/>
        <p:txBody>
          <a:bodyPr/>
          <a:lstStyle/>
          <a:p>
            <a:fld id="{6DEACEE1-EAFE-47FA-9F62-FDFF1D9B93DE}" type="slidenum">
              <a:rPr lang="en-US" smtClean="0"/>
              <a:t>5</a:t>
            </a:fld>
            <a:endParaRPr lang="en-US"/>
          </a:p>
        </p:txBody>
      </p:sp>
    </p:spTree>
    <p:extLst>
      <p:ext uri="{BB962C8B-B14F-4D97-AF65-F5344CB8AC3E}">
        <p14:creationId xmlns:p14="http://schemas.microsoft.com/office/powerpoint/2010/main" val="57833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 to exercise, here are a few. . .</a:t>
            </a:r>
          </a:p>
        </p:txBody>
      </p:sp>
      <p:sp>
        <p:nvSpPr>
          <p:cNvPr id="4" name="Slide Number Placeholder 3"/>
          <p:cNvSpPr>
            <a:spLocks noGrp="1"/>
          </p:cNvSpPr>
          <p:nvPr>
            <p:ph type="sldNum" sz="quarter" idx="5"/>
          </p:nvPr>
        </p:nvSpPr>
        <p:spPr/>
        <p:txBody>
          <a:bodyPr/>
          <a:lstStyle/>
          <a:p>
            <a:fld id="{6DEACEE1-EAFE-47FA-9F62-FDFF1D9B93DE}" type="slidenum">
              <a:rPr lang="en-US" smtClean="0"/>
              <a:t>6</a:t>
            </a:fld>
            <a:endParaRPr lang="en-US"/>
          </a:p>
        </p:txBody>
      </p:sp>
    </p:spTree>
    <p:extLst>
      <p:ext uri="{BB962C8B-B14F-4D97-AF65-F5344CB8AC3E}">
        <p14:creationId xmlns:p14="http://schemas.microsoft.com/office/powerpoint/2010/main" val="71982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Hypertrophy is the increase in muscle fiber cross sectional aera that results in an increase in muscle volume and mass.</a:t>
            </a:r>
          </a:p>
          <a:p>
            <a:endParaRPr lang="en-US" dirty="0"/>
          </a:p>
          <a:p>
            <a:r>
              <a:rPr lang="en-US" dirty="0"/>
              <a:t>Endurance is the muscle’s ability to continue to perform successive exertions or repetitions against a submaximal load</a:t>
            </a:r>
          </a:p>
          <a:p>
            <a:endParaRPr lang="en-US" dirty="0"/>
          </a:p>
          <a:p>
            <a:pPr defTabSz="924916">
              <a:defRPr/>
            </a:pPr>
            <a:r>
              <a:rPr lang="en-US" dirty="0"/>
              <a:t>Strength refers to the muscle’s ability to exert a maximal force on one occasion </a:t>
            </a:r>
          </a:p>
          <a:p>
            <a:endParaRPr lang="en-US" dirty="0"/>
          </a:p>
          <a:p>
            <a:r>
              <a:rPr lang="en-US" dirty="0"/>
              <a:t>Power is the muscle’s ability to exert force per unit of time, the rate at which force can be exerted</a:t>
            </a:r>
          </a:p>
          <a:p>
            <a:endParaRPr lang="en-US" dirty="0"/>
          </a:p>
          <a:p>
            <a:r>
              <a:rPr lang="en-US" dirty="0"/>
              <a:t>Speed is the ability to move all or part of the body as quickly as possible. Typically there are thought to be five types of speed: reaction, movement, acceleration, locomotion, and endurance.</a:t>
            </a:r>
          </a:p>
        </p:txBody>
      </p:sp>
      <p:sp>
        <p:nvSpPr>
          <p:cNvPr id="4" name="Slide Number Placeholder 3"/>
          <p:cNvSpPr>
            <a:spLocks noGrp="1"/>
          </p:cNvSpPr>
          <p:nvPr>
            <p:ph type="sldNum" sz="quarter" idx="5"/>
          </p:nvPr>
        </p:nvSpPr>
        <p:spPr/>
        <p:txBody>
          <a:bodyPr/>
          <a:lstStyle/>
          <a:p>
            <a:fld id="{6DEACEE1-EAFE-47FA-9F62-FDFF1D9B93DE}" type="slidenum">
              <a:rPr lang="en-US" smtClean="0"/>
              <a:t>7</a:t>
            </a:fld>
            <a:endParaRPr lang="en-US"/>
          </a:p>
        </p:txBody>
      </p:sp>
    </p:spTree>
    <p:extLst>
      <p:ext uri="{BB962C8B-B14F-4D97-AF65-F5344CB8AC3E}">
        <p14:creationId xmlns:p14="http://schemas.microsoft.com/office/powerpoint/2010/main" val="220972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Beginnings Fitness Challenge started Tuesday January 17</a:t>
            </a:r>
            <a:r>
              <a:rPr lang="en-US" baseline="30000" dirty="0"/>
              <a:t>th</a:t>
            </a:r>
            <a:r>
              <a:rPr lang="en-US" dirty="0"/>
              <a:t> and concluded on Friday February 24</a:t>
            </a:r>
            <a:r>
              <a:rPr lang="en-US" baseline="30000" dirty="0"/>
              <a:t>th</a:t>
            </a:r>
            <a:r>
              <a:rPr lang="en-US" dirty="0"/>
              <a:t>. </a:t>
            </a:r>
          </a:p>
          <a:p>
            <a:endParaRPr lang="en-US" dirty="0"/>
          </a:p>
          <a:p>
            <a:r>
              <a:rPr lang="en-US" dirty="0"/>
              <a:t>The first and last week of the program was strictly for fitness testing. Every individual performed the same 4 fitness tests; the 4-stage balance test, the 30 seconds arm curl test, the 30 second sit to stand test, and the 10-meter walk test. </a:t>
            </a:r>
          </a:p>
          <a:p>
            <a:endParaRPr lang="en-US" dirty="0"/>
          </a:p>
          <a:p>
            <a:r>
              <a:rPr lang="en-US" dirty="0"/>
              <a:t>Demonstrate &amp; explain each test as well as the goal/what data I was hoping to collect. The balance test was used as criteria to determine who was able and not able to participate in one of the upcoming classes.</a:t>
            </a:r>
          </a:p>
          <a:p>
            <a:endParaRPr lang="en-US" dirty="0"/>
          </a:p>
          <a:p>
            <a:r>
              <a:rPr lang="en-US" dirty="0"/>
              <a:t>From the 2</a:t>
            </a:r>
            <a:r>
              <a:rPr lang="en-US" baseline="30000" dirty="0"/>
              <a:t>nd</a:t>
            </a:r>
            <a:r>
              <a:rPr lang="en-US" dirty="0"/>
              <a:t> week through the 5</a:t>
            </a:r>
            <a:r>
              <a:rPr lang="en-US" baseline="30000" dirty="0"/>
              <a:t>th</a:t>
            </a:r>
            <a:r>
              <a:rPr lang="en-US" dirty="0"/>
              <a:t> week, we focused on exercising and improving our speed, strength and balance. 4 weeks of classes were offered here at the Senior Center. </a:t>
            </a:r>
            <a:r>
              <a:rPr lang="en-US" sz="1400" dirty="0">
                <a:highlight>
                  <a:srgbClr val="FFFF00"/>
                </a:highlight>
              </a:rPr>
              <a:t>Cl</a:t>
            </a:r>
            <a:r>
              <a:rPr lang="en-US" sz="1400" dirty="0">
                <a:solidFill>
                  <a:srgbClr val="FF0000"/>
                </a:solidFill>
                <a:highlight>
                  <a:srgbClr val="FFFF00"/>
                </a:highlight>
              </a:rPr>
              <a:t>asses ran by other instructors include: Circuit Training 101 with Christina Murphy, Active Older Adult with Colleen </a:t>
            </a:r>
            <a:r>
              <a:rPr lang="en-US" sz="1400" dirty="0" err="1">
                <a:solidFill>
                  <a:srgbClr val="FF0000"/>
                </a:solidFill>
                <a:highlight>
                  <a:srgbClr val="FFFF00"/>
                </a:highlight>
              </a:rPr>
              <a:t>Villano</a:t>
            </a:r>
            <a:r>
              <a:rPr lang="en-US" sz="1400" dirty="0">
                <a:solidFill>
                  <a:srgbClr val="FF0000"/>
                </a:solidFill>
                <a:highlight>
                  <a:srgbClr val="FFFF00"/>
                </a:highlight>
              </a:rPr>
              <a:t>, Taking Shape with Maureen </a:t>
            </a:r>
            <a:r>
              <a:rPr lang="en-US" sz="1400" dirty="0" err="1">
                <a:solidFill>
                  <a:srgbClr val="FF0000"/>
                </a:solidFill>
                <a:highlight>
                  <a:srgbClr val="FFFF00"/>
                </a:highlight>
              </a:rPr>
              <a:t>McGruire</a:t>
            </a:r>
            <a:r>
              <a:rPr lang="en-US" sz="1400" dirty="0">
                <a:solidFill>
                  <a:srgbClr val="FF0000"/>
                </a:solidFill>
                <a:highlight>
                  <a:srgbClr val="FFFF00"/>
                </a:highlight>
              </a:rPr>
              <a:t>, Tai Chi with Kathy </a:t>
            </a:r>
            <a:r>
              <a:rPr lang="en-US" sz="1400" dirty="0" err="1">
                <a:solidFill>
                  <a:srgbClr val="FF0000"/>
                </a:solidFill>
                <a:highlight>
                  <a:srgbClr val="FFFF00"/>
                </a:highlight>
              </a:rPr>
              <a:t>Trusdale</a:t>
            </a:r>
            <a:r>
              <a:rPr lang="en-US" sz="1400" dirty="0">
                <a:solidFill>
                  <a:srgbClr val="FF0000"/>
                </a:solidFill>
                <a:highlight>
                  <a:srgbClr val="FFFF00"/>
                </a:highlight>
              </a:rPr>
              <a:t>, Chair Yoga with Joanne Brady, and the daily walk with our very own </a:t>
            </a:r>
            <a:r>
              <a:rPr lang="en-US" sz="1400" dirty="0" err="1">
                <a:solidFill>
                  <a:srgbClr val="FF0000"/>
                </a:solidFill>
                <a:highlight>
                  <a:srgbClr val="FFFF00"/>
                </a:highlight>
              </a:rPr>
              <a:t>KimAnh</a:t>
            </a:r>
            <a:r>
              <a:rPr lang="en-US" sz="1400" dirty="0">
                <a:solidFill>
                  <a:srgbClr val="FF0000"/>
                </a:solidFill>
                <a:highlight>
                  <a:srgbClr val="FFFF00"/>
                </a:highlight>
              </a:rPr>
              <a:t> Vu.</a:t>
            </a:r>
          </a:p>
          <a:p>
            <a:endParaRPr lang="en-US" dirty="0"/>
          </a:p>
          <a:p>
            <a:r>
              <a:rPr lang="en-US" dirty="0"/>
              <a:t>I ran Better Balance which is an entry level class that focuses on developing leg and core strength and improving balance. All exercises are body and use a chair as an assisted device. DEMONSTRATION.</a:t>
            </a:r>
          </a:p>
          <a:p>
            <a:endParaRPr lang="en-US" dirty="0"/>
          </a:p>
          <a:p>
            <a:r>
              <a:rPr lang="en-US" dirty="0"/>
              <a:t>I also ran two additional classes during this time frame the first of which was Advanced Balance class where we had 6 individuals participate. This class used the steps and risers which allowed us to further develop leg and core strength, speed, and improve balance. DEMOSTRATION.</a:t>
            </a:r>
          </a:p>
          <a:p>
            <a:endParaRPr lang="en-US" dirty="0"/>
          </a:p>
          <a:p>
            <a:r>
              <a:rPr lang="en-US" dirty="0"/>
              <a:t>The last class was AM Arms which everyone was allowed to participate. We used no weight, 2, 3 and 5 </a:t>
            </a:r>
            <a:r>
              <a:rPr lang="en-US" dirty="0" err="1"/>
              <a:t>lbs</a:t>
            </a:r>
            <a:r>
              <a:rPr lang="en-US" dirty="0"/>
              <a:t> dumbbells. This class focused on shoulder, arm and upper back strength related exercises. DEMONSTRATION.</a:t>
            </a:r>
          </a:p>
          <a:p>
            <a:endParaRPr lang="en-US" dirty="0"/>
          </a:p>
          <a:p>
            <a:r>
              <a:rPr lang="en-US" dirty="0"/>
              <a:t>On the next few slides we will be looking at the data collected from the program.</a:t>
            </a:r>
          </a:p>
        </p:txBody>
      </p:sp>
      <p:sp>
        <p:nvSpPr>
          <p:cNvPr id="4" name="Slide Number Placeholder 3"/>
          <p:cNvSpPr>
            <a:spLocks noGrp="1"/>
          </p:cNvSpPr>
          <p:nvPr>
            <p:ph type="sldNum" sz="quarter" idx="5"/>
          </p:nvPr>
        </p:nvSpPr>
        <p:spPr/>
        <p:txBody>
          <a:bodyPr/>
          <a:lstStyle/>
          <a:p>
            <a:fld id="{6DEACEE1-EAFE-47FA-9F62-FDFF1D9B93DE}" type="slidenum">
              <a:rPr lang="en-US" smtClean="0"/>
              <a:t>8</a:t>
            </a:fld>
            <a:endParaRPr lang="en-US"/>
          </a:p>
        </p:txBody>
      </p:sp>
    </p:spTree>
    <p:extLst>
      <p:ext uri="{BB962C8B-B14F-4D97-AF65-F5344CB8AC3E}">
        <p14:creationId xmlns:p14="http://schemas.microsoft.com/office/powerpoint/2010/main" val="192767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individuals participated in the NEW Beginnings Fitness Challenge, only 11 did the pre and post fitness testing. During the 4 week period a total of 34 classes were offered. The average number of classes attended during the 4-week workout period was 11 classes. The range of classes participated by individuals ranged from a total of 2 classes to 20 classes. </a:t>
            </a:r>
          </a:p>
        </p:txBody>
      </p:sp>
      <p:sp>
        <p:nvSpPr>
          <p:cNvPr id="4" name="Slide Number Placeholder 3"/>
          <p:cNvSpPr>
            <a:spLocks noGrp="1"/>
          </p:cNvSpPr>
          <p:nvPr>
            <p:ph type="sldNum" sz="quarter" idx="5"/>
          </p:nvPr>
        </p:nvSpPr>
        <p:spPr/>
        <p:txBody>
          <a:bodyPr/>
          <a:lstStyle/>
          <a:p>
            <a:fld id="{6DEACEE1-EAFE-47FA-9F62-FDFF1D9B93DE}" type="slidenum">
              <a:rPr lang="en-US" smtClean="0"/>
              <a:t>9</a:t>
            </a:fld>
            <a:endParaRPr lang="en-US"/>
          </a:p>
        </p:txBody>
      </p:sp>
    </p:spTree>
    <p:extLst>
      <p:ext uri="{BB962C8B-B14F-4D97-AF65-F5344CB8AC3E}">
        <p14:creationId xmlns:p14="http://schemas.microsoft.com/office/powerpoint/2010/main" val="788031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9A8CDC4-1AE3-4186-B384-8D081C199735}" type="datetimeFigureOut">
              <a:rPr lang="en-US" smtClean="0"/>
              <a:t>4/13/2023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277234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8CDC4-1AE3-4186-B384-8D081C19973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231359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9A8CDC4-1AE3-4186-B384-8D081C199735}" type="datetimeFigureOut">
              <a:rPr lang="en-US" smtClean="0"/>
              <a:t>4/13/2023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195055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9A8CDC4-1AE3-4186-B384-8D081C199735}" type="datetimeFigureOut">
              <a:rPr lang="en-US" smtClean="0"/>
              <a:t>4/13/2023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166DBC8-6AE9-44FF-91C4-A2A6CA6E003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712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9A8CDC4-1AE3-4186-B384-8D081C199735}" type="datetimeFigureOut">
              <a:rPr lang="en-US" smtClean="0"/>
              <a:t>4/13/2023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2381328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A8CDC4-1AE3-4186-B384-8D081C199735}"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1551535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A8CDC4-1AE3-4186-B384-8D081C199735}"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21085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8CDC4-1AE3-4186-B384-8D081C19973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4200735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9A8CDC4-1AE3-4186-B384-8D081C199735}" type="datetimeFigureOut">
              <a:rPr lang="en-US" smtClean="0"/>
              <a:t>4/13/2023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135196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8CDC4-1AE3-4186-B384-8D081C19973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141908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9A8CDC4-1AE3-4186-B384-8D081C199735}" type="datetimeFigureOut">
              <a:rPr lang="en-US" smtClean="0"/>
              <a:t>4/13/2023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137433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8CDC4-1AE3-4186-B384-8D081C19973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125623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A8CDC4-1AE3-4186-B384-8D081C199735}"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203692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A8CDC4-1AE3-4186-B384-8D081C199735}"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319279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8CDC4-1AE3-4186-B384-8D081C199735}"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154504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8CDC4-1AE3-4186-B384-8D081C19973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59428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8CDC4-1AE3-4186-B384-8D081C19973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6DBC8-6AE9-44FF-91C4-A2A6CA6E003D}" type="slidenum">
              <a:rPr lang="en-US" smtClean="0"/>
              <a:t>‹#›</a:t>
            </a:fld>
            <a:endParaRPr lang="en-US"/>
          </a:p>
        </p:txBody>
      </p:sp>
    </p:spTree>
    <p:extLst>
      <p:ext uri="{BB962C8B-B14F-4D97-AF65-F5344CB8AC3E}">
        <p14:creationId xmlns:p14="http://schemas.microsoft.com/office/powerpoint/2010/main" val="21009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9A8CDC4-1AE3-4186-B384-8D081C199735}" type="datetimeFigureOut">
              <a:rPr lang="en-US" smtClean="0"/>
              <a:t>4/13/2023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166DBC8-6AE9-44FF-91C4-A2A6CA6E003D}" type="slidenum">
              <a:rPr lang="en-US" smtClean="0"/>
              <a:t>‹#›</a:t>
            </a:fld>
            <a:endParaRPr lang="en-US"/>
          </a:p>
        </p:txBody>
      </p:sp>
    </p:spTree>
    <p:extLst>
      <p:ext uri="{BB962C8B-B14F-4D97-AF65-F5344CB8AC3E}">
        <p14:creationId xmlns:p14="http://schemas.microsoft.com/office/powerpoint/2010/main" val="36507120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eacherspayteachers.com/Product/Kids-in-Action-Stretches-and-Warm-Ups-Clip-Art-18-PNGs-8694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ngimg.com/png/76374-fitness-logo-vector-creative-download-hd-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oopenva.org/courseware/lesson/18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pl/serce-zdrowie-energii-wektor-865226/"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hyperlink" Target="https://svgsilh.com/fr/cddc39/image/309595.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ickpik.com/academy-bodybuilding-flexion-illustration-physical-exercise-athlete-146144" TargetMode="External"/><Relationship Id="rId11" Type="http://schemas.openxmlformats.org/officeDocument/2006/relationships/image" Target="../media/image12.svg"/><Relationship Id="rId5" Type="http://schemas.openxmlformats.org/officeDocument/2006/relationships/image" Target="../media/image8.jpg"/><Relationship Id="rId10" Type="http://schemas.openxmlformats.org/officeDocument/2006/relationships/image" Target="../media/image11.png"/><Relationship Id="rId4" Type="http://schemas.openxmlformats.org/officeDocument/2006/relationships/hyperlink" Target="https://en.wiktionary.org/wiki/File:Emoji_u1f4aa.svg" TargetMode="External"/><Relationship Id="rId9" Type="http://schemas.openxmlformats.org/officeDocument/2006/relationships/hyperlink" Target="https://svgsilh.com/3f51b5/image/2188478.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CB20-FE06-964A-E57E-D9928F02FE85}"/>
              </a:ext>
            </a:extLst>
          </p:cNvPr>
          <p:cNvSpPr>
            <a:spLocks noGrp="1"/>
          </p:cNvSpPr>
          <p:nvPr>
            <p:ph type="ctrTitle"/>
          </p:nvPr>
        </p:nvSpPr>
        <p:spPr/>
        <p:txBody>
          <a:bodyPr>
            <a:normAutofit/>
          </a:bodyPr>
          <a:lstStyle/>
          <a:p>
            <a:r>
              <a:rPr lang="en-US" sz="7200" dirty="0"/>
              <a:t>Intro to Exercise</a:t>
            </a:r>
          </a:p>
        </p:txBody>
      </p:sp>
      <p:sp>
        <p:nvSpPr>
          <p:cNvPr id="3" name="Subtitle 2">
            <a:extLst>
              <a:ext uri="{FF2B5EF4-FFF2-40B4-BE49-F238E27FC236}">
                <a16:creationId xmlns:a16="http://schemas.microsoft.com/office/drawing/2014/main" id="{534DF126-9BBD-0A6D-E5EE-B64E51AAC488}"/>
              </a:ext>
            </a:extLst>
          </p:cNvPr>
          <p:cNvSpPr>
            <a:spLocks noGrp="1"/>
          </p:cNvSpPr>
          <p:nvPr>
            <p:ph type="subTitle" idx="1"/>
          </p:nvPr>
        </p:nvSpPr>
        <p:spPr/>
        <p:txBody>
          <a:bodyPr>
            <a:noAutofit/>
          </a:bodyPr>
          <a:lstStyle/>
          <a:p>
            <a:r>
              <a:rPr lang="en-US" sz="1800" dirty="0"/>
              <a:t>CJ Cofrancesco</a:t>
            </a:r>
          </a:p>
          <a:p>
            <a:r>
              <a:rPr lang="en-US" sz="1800" dirty="0"/>
              <a:t>B.S. Exercise Science</a:t>
            </a:r>
          </a:p>
          <a:p>
            <a:r>
              <a:rPr lang="en-US" sz="1800" dirty="0"/>
              <a:t>M.S. Exercise Science &amp; Nutrition</a:t>
            </a:r>
          </a:p>
        </p:txBody>
      </p:sp>
    </p:spTree>
    <p:extLst>
      <p:ext uri="{BB962C8B-B14F-4D97-AF65-F5344CB8AC3E}">
        <p14:creationId xmlns:p14="http://schemas.microsoft.com/office/powerpoint/2010/main" val="127320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A64904E-E3D9-5455-F367-B11574BF7DF3}"/>
              </a:ext>
            </a:extLst>
          </p:cNvPr>
          <p:cNvGraphicFramePr>
            <a:graphicFrameLocks/>
          </p:cNvGraphicFramePr>
          <p:nvPr>
            <p:extLst>
              <p:ext uri="{D42A27DB-BD31-4B8C-83A1-F6EECF244321}">
                <p14:modId xmlns:p14="http://schemas.microsoft.com/office/powerpoint/2010/main" val="226686655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569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D9F593B-3EF7-3967-5B7A-616C59629EAB}"/>
              </a:ext>
            </a:extLst>
          </p:cNvPr>
          <p:cNvGraphicFramePr>
            <a:graphicFrameLocks/>
          </p:cNvGraphicFramePr>
          <p:nvPr>
            <p:extLst>
              <p:ext uri="{D42A27DB-BD31-4B8C-83A1-F6EECF244321}">
                <p14:modId xmlns:p14="http://schemas.microsoft.com/office/powerpoint/2010/main" val="184878766"/>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082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5D7F1EB-4CA1-646D-22FA-C8812F1EAE74}"/>
              </a:ext>
            </a:extLst>
          </p:cNvPr>
          <p:cNvGraphicFramePr>
            <a:graphicFrameLocks/>
          </p:cNvGraphicFramePr>
          <p:nvPr>
            <p:extLst>
              <p:ext uri="{D42A27DB-BD31-4B8C-83A1-F6EECF244321}">
                <p14:modId xmlns:p14="http://schemas.microsoft.com/office/powerpoint/2010/main" val="125340843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60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1748EA4-C309-ECBF-AA2C-007BFE7318C5}"/>
              </a:ext>
            </a:extLst>
          </p:cNvPr>
          <p:cNvGraphicFramePr>
            <a:graphicFrameLocks/>
          </p:cNvGraphicFramePr>
          <p:nvPr>
            <p:extLst>
              <p:ext uri="{D42A27DB-BD31-4B8C-83A1-F6EECF244321}">
                <p14:modId xmlns:p14="http://schemas.microsoft.com/office/powerpoint/2010/main" val="4189580026"/>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01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37ED-C5E0-6C64-7967-ED19A7E624D6}"/>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94293D17-94FA-D9EC-7F18-88EB01A2C436}"/>
              </a:ext>
            </a:extLst>
          </p:cNvPr>
          <p:cNvSpPr>
            <a:spLocks noGrp="1"/>
          </p:cNvSpPr>
          <p:nvPr>
            <p:ph idx="1"/>
          </p:nvPr>
        </p:nvSpPr>
        <p:spPr>
          <a:xfrm>
            <a:off x="685800" y="2229729"/>
            <a:ext cx="10820400" cy="4024125"/>
          </a:xfrm>
        </p:spPr>
        <p:txBody>
          <a:bodyPr/>
          <a:lstStyle/>
          <a:p>
            <a:r>
              <a:rPr lang="en-US" dirty="0"/>
              <a:t>Better Balance</a:t>
            </a:r>
          </a:p>
          <a:p>
            <a:r>
              <a:rPr lang="en-US" dirty="0"/>
              <a:t>AM Arms</a:t>
            </a:r>
          </a:p>
          <a:p>
            <a:r>
              <a:rPr lang="en-US" dirty="0"/>
              <a:t>Core Training</a:t>
            </a:r>
          </a:p>
          <a:p>
            <a:r>
              <a:rPr lang="en-US" dirty="0"/>
              <a:t>Cardio w/ CJ</a:t>
            </a:r>
          </a:p>
          <a:p>
            <a:r>
              <a:rPr lang="en-US" dirty="0"/>
              <a:t>Advanced Balance</a:t>
            </a:r>
          </a:p>
          <a:p>
            <a:r>
              <a:rPr lang="en-US" dirty="0"/>
              <a:t>CJ’s Circuit Circus</a:t>
            </a:r>
          </a:p>
          <a:p>
            <a:endParaRPr lang="en-US" dirty="0"/>
          </a:p>
          <a:p>
            <a:r>
              <a:rPr lang="en-US" dirty="0"/>
              <a:t>Snowflake Challenge</a:t>
            </a:r>
          </a:p>
          <a:p>
            <a:r>
              <a:rPr lang="en-US" dirty="0"/>
              <a:t>New Beginnings Fitness Challenge</a:t>
            </a:r>
          </a:p>
        </p:txBody>
      </p:sp>
    </p:spTree>
    <p:extLst>
      <p:ext uri="{BB962C8B-B14F-4D97-AF65-F5344CB8AC3E}">
        <p14:creationId xmlns:p14="http://schemas.microsoft.com/office/powerpoint/2010/main" val="347491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A005-7D89-BF6D-7EA5-D971706C1A5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73D9BE9-9926-6975-B0EC-9B6FB8C95D6F}"/>
              </a:ext>
            </a:extLst>
          </p:cNvPr>
          <p:cNvSpPr>
            <a:spLocks noGrp="1"/>
          </p:cNvSpPr>
          <p:nvPr>
            <p:ph idx="1"/>
          </p:nvPr>
        </p:nvSpPr>
        <p:spPr/>
        <p:txBody>
          <a:bodyPr/>
          <a:lstStyle/>
          <a:p>
            <a:pPr marL="0" indent="0">
              <a:buNone/>
            </a:pPr>
            <a:r>
              <a:rPr lang="en-US" dirty="0">
                <a:effectLst/>
              </a:rPr>
              <a:t>1. Riebe, Deborah, et al. </a:t>
            </a:r>
            <a:r>
              <a:rPr lang="en-US" i="1" dirty="0">
                <a:effectLst/>
              </a:rPr>
              <a:t>ACSM's Guidelines for Exercise Testing and Prescription</a:t>
            </a:r>
            <a:r>
              <a:rPr lang="en-US" dirty="0">
                <a:effectLst/>
              </a:rPr>
              <a:t>. Wolters Kluwer, 2018. </a:t>
            </a:r>
          </a:p>
          <a:p>
            <a:pPr marL="0" indent="0">
              <a:buNone/>
            </a:pPr>
            <a:endParaRPr lang="en-US" dirty="0">
              <a:effectLst/>
            </a:endParaRPr>
          </a:p>
          <a:p>
            <a:pPr marL="0" indent="0">
              <a:buNone/>
            </a:pPr>
            <a:r>
              <a:rPr lang="en-US" dirty="0"/>
              <a:t>2. </a:t>
            </a:r>
            <a:r>
              <a:rPr lang="en-US" dirty="0">
                <a:effectLst/>
              </a:rPr>
              <a:t>Fritz, Stacy, and Michelle Lusardi. </a:t>
            </a:r>
            <a:r>
              <a:rPr lang="en-US" i="1" dirty="0">
                <a:effectLst/>
              </a:rPr>
              <a:t>White Paper: "Walking Speed: The Sixth Vital Sign" : Journal of Geriatric Physical Therapy</a:t>
            </a:r>
            <a:r>
              <a:rPr lang="en-US" dirty="0">
                <a:effectLst/>
              </a:rPr>
              <a:t>. 2009, https://journals.lww.com/jgpt/fulltext/2009/32020/white_paper___walking_speed__the_sixth_vital_sign_.2.aspx. </a:t>
            </a:r>
          </a:p>
          <a:p>
            <a:endParaRPr lang="en-US" dirty="0"/>
          </a:p>
        </p:txBody>
      </p:sp>
    </p:spTree>
    <p:extLst>
      <p:ext uri="{BB962C8B-B14F-4D97-AF65-F5344CB8AC3E}">
        <p14:creationId xmlns:p14="http://schemas.microsoft.com/office/powerpoint/2010/main" val="60925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C686-0784-1BB0-B2F7-A62F77FDD5B7}"/>
              </a:ext>
            </a:extLst>
          </p:cNvPr>
          <p:cNvSpPr>
            <a:spLocks noGrp="1"/>
          </p:cNvSpPr>
          <p:nvPr>
            <p:ph type="title"/>
          </p:nvPr>
        </p:nvSpPr>
        <p:spPr/>
        <p:txBody>
          <a:bodyPr/>
          <a:lstStyle/>
          <a:p>
            <a:r>
              <a:rPr lang="en-US" dirty="0"/>
              <a:t>Questions</a:t>
            </a:r>
          </a:p>
        </p:txBody>
      </p:sp>
      <p:pic>
        <p:nvPicPr>
          <p:cNvPr id="4" name="Picture 3" descr="Magnifying glass and question mark">
            <a:extLst>
              <a:ext uri="{FF2B5EF4-FFF2-40B4-BE49-F238E27FC236}">
                <a16:creationId xmlns:a16="http://schemas.microsoft.com/office/drawing/2014/main" id="{B9AB9FAD-E091-DF54-C799-414806F78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 y="0"/>
            <a:ext cx="12191551" cy="6858000"/>
          </a:xfrm>
          <a:prstGeom prst="rect">
            <a:avLst/>
          </a:prstGeom>
        </p:spPr>
      </p:pic>
      <p:pic>
        <p:nvPicPr>
          <p:cNvPr id="6" name="Picture 5" descr="Different colored question marks">
            <a:extLst>
              <a:ext uri="{FF2B5EF4-FFF2-40B4-BE49-F238E27FC236}">
                <a16:creationId xmlns:a16="http://schemas.microsoft.com/office/drawing/2014/main" id="{FBFA90A1-94C0-1BD7-A43B-52ED73B06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4" y="150000"/>
            <a:ext cx="12191551" cy="6858000"/>
          </a:xfrm>
          <a:prstGeom prst="rect">
            <a:avLst/>
          </a:prstGeom>
        </p:spPr>
      </p:pic>
    </p:spTree>
    <p:extLst>
      <p:ext uri="{BB962C8B-B14F-4D97-AF65-F5344CB8AC3E}">
        <p14:creationId xmlns:p14="http://schemas.microsoft.com/office/powerpoint/2010/main" val="22831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79CE-CBFB-F51B-2253-3030F6EB3FA2}"/>
              </a:ext>
            </a:extLst>
          </p:cNvPr>
          <p:cNvSpPr>
            <a:spLocks noGrp="1"/>
          </p:cNvSpPr>
          <p:nvPr>
            <p:ph type="title"/>
          </p:nvPr>
        </p:nvSpPr>
        <p:spPr/>
        <p:txBody>
          <a:bodyPr>
            <a:normAutofit/>
          </a:bodyPr>
          <a:lstStyle/>
          <a:p>
            <a:pPr algn="ctr"/>
            <a:r>
              <a:rPr lang="en-US" sz="6000" dirty="0"/>
              <a:t>Future Presentation</a:t>
            </a:r>
          </a:p>
        </p:txBody>
      </p:sp>
      <p:sp>
        <p:nvSpPr>
          <p:cNvPr id="3" name="Content Placeholder 2">
            <a:extLst>
              <a:ext uri="{FF2B5EF4-FFF2-40B4-BE49-F238E27FC236}">
                <a16:creationId xmlns:a16="http://schemas.microsoft.com/office/drawing/2014/main" id="{BF8BDF1C-FFC5-59BB-2F63-0F22EB90BF40}"/>
              </a:ext>
            </a:extLst>
          </p:cNvPr>
          <p:cNvSpPr>
            <a:spLocks noGrp="1"/>
          </p:cNvSpPr>
          <p:nvPr>
            <p:ph idx="1"/>
          </p:nvPr>
        </p:nvSpPr>
        <p:spPr>
          <a:xfrm>
            <a:off x="685800" y="2939627"/>
            <a:ext cx="10820400" cy="4024125"/>
          </a:xfrm>
        </p:spPr>
        <p:txBody>
          <a:bodyPr>
            <a:normAutofit/>
          </a:bodyPr>
          <a:lstStyle/>
          <a:p>
            <a:pPr marL="0" indent="0" algn="ctr">
              <a:buNone/>
            </a:pPr>
            <a:r>
              <a:rPr lang="en-US" sz="4000" dirty="0"/>
              <a:t>Join us in June for another health and wellness presentation: Exercise &amp; Aging</a:t>
            </a:r>
          </a:p>
        </p:txBody>
      </p:sp>
    </p:spTree>
    <p:extLst>
      <p:ext uri="{BB962C8B-B14F-4D97-AF65-F5344CB8AC3E}">
        <p14:creationId xmlns:p14="http://schemas.microsoft.com/office/powerpoint/2010/main" val="413225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2882-02C0-7228-7DAB-5286F9D7B935}"/>
              </a:ext>
            </a:extLst>
          </p:cNvPr>
          <p:cNvSpPr>
            <a:spLocks noGrp="1"/>
          </p:cNvSpPr>
          <p:nvPr>
            <p:ph type="title"/>
          </p:nvPr>
        </p:nvSpPr>
        <p:spPr/>
        <p:txBody>
          <a:bodyPr>
            <a:normAutofit/>
          </a:bodyPr>
          <a:lstStyle/>
          <a:p>
            <a:r>
              <a:rPr lang="en-US" sz="6000" dirty="0"/>
              <a:t>Overview</a:t>
            </a:r>
          </a:p>
        </p:txBody>
      </p:sp>
      <p:sp>
        <p:nvSpPr>
          <p:cNvPr id="3" name="Content Placeholder 2">
            <a:extLst>
              <a:ext uri="{FF2B5EF4-FFF2-40B4-BE49-F238E27FC236}">
                <a16:creationId xmlns:a16="http://schemas.microsoft.com/office/drawing/2014/main" id="{10F1F046-73C0-B50D-E1FB-C2A11BCB3D24}"/>
              </a:ext>
            </a:extLst>
          </p:cNvPr>
          <p:cNvSpPr>
            <a:spLocks noGrp="1"/>
          </p:cNvSpPr>
          <p:nvPr>
            <p:ph idx="1"/>
          </p:nvPr>
        </p:nvSpPr>
        <p:spPr>
          <a:xfrm>
            <a:off x="685799" y="2194560"/>
            <a:ext cx="11082867" cy="4024125"/>
          </a:xfrm>
        </p:spPr>
        <p:txBody>
          <a:bodyPr>
            <a:noAutofit/>
          </a:bodyPr>
          <a:lstStyle/>
          <a:p>
            <a:pPr>
              <a:lnSpc>
                <a:spcPct val="150000"/>
              </a:lnSpc>
            </a:pPr>
            <a:r>
              <a:rPr lang="en-US" sz="3200" dirty="0"/>
              <a:t>What is exercise?</a:t>
            </a:r>
          </a:p>
          <a:p>
            <a:pPr>
              <a:lnSpc>
                <a:spcPct val="150000"/>
              </a:lnSpc>
            </a:pPr>
            <a:r>
              <a:rPr lang="en-US" sz="3200" dirty="0"/>
              <a:t>What are the benefits of exercise?</a:t>
            </a:r>
          </a:p>
          <a:p>
            <a:pPr>
              <a:lnSpc>
                <a:spcPct val="150000"/>
              </a:lnSpc>
            </a:pPr>
            <a:r>
              <a:rPr lang="en-US" sz="3200" dirty="0"/>
              <a:t>Why exercise?</a:t>
            </a:r>
          </a:p>
          <a:p>
            <a:pPr>
              <a:lnSpc>
                <a:spcPct val="150000"/>
              </a:lnSpc>
            </a:pPr>
            <a:r>
              <a:rPr lang="en-US" sz="3200" dirty="0"/>
              <a:t>My thoughts on the New Beginnings Fitness Challenge and my classes?</a:t>
            </a:r>
          </a:p>
        </p:txBody>
      </p:sp>
    </p:spTree>
    <p:extLst>
      <p:ext uri="{BB962C8B-B14F-4D97-AF65-F5344CB8AC3E}">
        <p14:creationId xmlns:p14="http://schemas.microsoft.com/office/powerpoint/2010/main" val="243652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63EA-BED9-E15C-8515-849042CEB8EE}"/>
              </a:ext>
            </a:extLst>
          </p:cNvPr>
          <p:cNvSpPr>
            <a:spLocks noGrp="1"/>
          </p:cNvSpPr>
          <p:nvPr>
            <p:ph type="title"/>
          </p:nvPr>
        </p:nvSpPr>
        <p:spPr/>
        <p:txBody>
          <a:bodyPr>
            <a:normAutofit/>
          </a:bodyPr>
          <a:lstStyle/>
          <a:p>
            <a:r>
              <a:rPr lang="en-US" sz="6000" dirty="0"/>
              <a:t>Exercise is. . .	</a:t>
            </a:r>
          </a:p>
        </p:txBody>
      </p:sp>
      <p:sp>
        <p:nvSpPr>
          <p:cNvPr id="3" name="Content Placeholder 2">
            <a:extLst>
              <a:ext uri="{FF2B5EF4-FFF2-40B4-BE49-F238E27FC236}">
                <a16:creationId xmlns:a16="http://schemas.microsoft.com/office/drawing/2014/main" id="{209FE6B3-CB33-2398-B95D-1918DBCD1F6B}"/>
              </a:ext>
            </a:extLst>
          </p:cNvPr>
          <p:cNvSpPr>
            <a:spLocks noGrp="1"/>
          </p:cNvSpPr>
          <p:nvPr>
            <p:ph idx="1"/>
          </p:nvPr>
        </p:nvSpPr>
        <p:spPr>
          <a:xfrm>
            <a:off x="504173" y="1749886"/>
            <a:ext cx="10820400" cy="4663440"/>
          </a:xfrm>
        </p:spPr>
        <p:txBody>
          <a:bodyPr>
            <a:noAutofit/>
          </a:bodyPr>
          <a:lstStyle/>
          <a:p>
            <a:r>
              <a:rPr lang="en-US" sz="2800" dirty="0"/>
              <a:t>Terminology Overview </a:t>
            </a:r>
          </a:p>
          <a:p>
            <a:pPr lvl="1"/>
            <a:r>
              <a:rPr lang="en-US" sz="2800" dirty="0"/>
              <a:t>Physical Activity, Fitness, ADL’s, Exercise</a:t>
            </a:r>
          </a:p>
          <a:p>
            <a:pPr lvl="1"/>
            <a:r>
              <a:rPr lang="en-US" sz="2800" dirty="0"/>
              <a:t>Stress, Overtraining, Rest</a:t>
            </a:r>
          </a:p>
          <a:p>
            <a:r>
              <a:rPr lang="en-US" sz="2800" dirty="0"/>
              <a:t>Types of Exercise</a:t>
            </a:r>
          </a:p>
          <a:p>
            <a:pPr lvl="1"/>
            <a:r>
              <a:rPr lang="en-US" sz="2800" dirty="0"/>
              <a:t>Cardio</a:t>
            </a:r>
          </a:p>
          <a:p>
            <a:pPr lvl="1"/>
            <a:r>
              <a:rPr lang="en-US" sz="2800" dirty="0"/>
              <a:t>Resistance</a:t>
            </a:r>
          </a:p>
          <a:p>
            <a:pPr lvl="1"/>
            <a:r>
              <a:rPr lang="en-US" sz="2800" dirty="0"/>
              <a:t>Flexibility</a:t>
            </a:r>
          </a:p>
          <a:p>
            <a:pPr lvl="1"/>
            <a:r>
              <a:rPr lang="en-US" sz="2800" dirty="0"/>
              <a:t>Balance &amp; Coordination</a:t>
            </a:r>
          </a:p>
          <a:p>
            <a:r>
              <a:rPr lang="en-US" sz="2800" dirty="0"/>
              <a:t>Training Model</a:t>
            </a:r>
          </a:p>
          <a:p>
            <a:pPr lvl="1"/>
            <a:r>
              <a:rPr lang="en-US" sz="2800" dirty="0"/>
              <a:t>FITT-VP</a:t>
            </a:r>
          </a:p>
          <a:p>
            <a:r>
              <a:rPr lang="en-US" sz="2800" dirty="0"/>
              <a:t>Goals of Training</a:t>
            </a:r>
          </a:p>
        </p:txBody>
      </p:sp>
      <p:pic>
        <p:nvPicPr>
          <p:cNvPr id="5" name="Picture 4" descr="A picture containing clipart&#10;&#10;Description automatically generated">
            <a:extLst>
              <a:ext uri="{FF2B5EF4-FFF2-40B4-BE49-F238E27FC236}">
                <a16:creationId xmlns:a16="http://schemas.microsoft.com/office/drawing/2014/main" id="{C8BE5CB1-74B2-E9F0-31F3-39298E3E03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32308" y="2339109"/>
            <a:ext cx="3267456" cy="4267200"/>
          </a:xfrm>
          <a:prstGeom prst="rect">
            <a:avLst/>
          </a:prstGeom>
        </p:spPr>
      </p:pic>
    </p:spTree>
    <p:extLst>
      <p:ext uri="{BB962C8B-B14F-4D97-AF65-F5344CB8AC3E}">
        <p14:creationId xmlns:p14="http://schemas.microsoft.com/office/powerpoint/2010/main" val="104666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5F71-1F6D-3877-FC49-E502CA21CF92}"/>
              </a:ext>
            </a:extLst>
          </p:cNvPr>
          <p:cNvSpPr>
            <a:spLocks noGrp="1"/>
          </p:cNvSpPr>
          <p:nvPr>
            <p:ph type="title"/>
          </p:nvPr>
        </p:nvSpPr>
        <p:spPr/>
        <p:txBody>
          <a:bodyPr>
            <a:normAutofit/>
          </a:bodyPr>
          <a:lstStyle/>
          <a:p>
            <a:r>
              <a:rPr lang="en-US" sz="6000" dirty="0"/>
              <a:t>Training Model</a:t>
            </a:r>
          </a:p>
        </p:txBody>
      </p:sp>
      <p:sp>
        <p:nvSpPr>
          <p:cNvPr id="3" name="Content Placeholder 2">
            <a:extLst>
              <a:ext uri="{FF2B5EF4-FFF2-40B4-BE49-F238E27FC236}">
                <a16:creationId xmlns:a16="http://schemas.microsoft.com/office/drawing/2014/main" id="{47336CF6-D051-C8CD-F68D-21514BA5DE2A}"/>
              </a:ext>
            </a:extLst>
          </p:cNvPr>
          <p:cNvSpPr>
            <a:spLocks noGrp="1"/>
          </p:cNvSpPr>
          <p:nvPr>
            <p:ph idx="1"/>
          </p:nvPr>
        </p:nvSpPr>
        <p:spPr>
          <a:xfrm>
            <a:off x="685800" y="2194560"/>
            <a:ext cx="10820400" cy="4663440"/>
          </a:xfrm>
        </p:spPr>
        <p:txBody>
          <a:bodyPr>
            <a:normAutofit fontScale="92500" lnSpcReduction="10000"/>
          </a:bodyPr>
          <a:lstStyle/>
          <a:p>
            <a:pPr>
              <a:lnSpc>
                <a:spcPct val="150000"/>
              </a:lnSpc>
            </a:pPr>
            <a:r>
              <a:rPr lang="en-US" sz="3200" dirty="0"/>
              <a:t>Frequency</a:t>
            </a:r>
          </a:p>
          <a:p>
            <a:pPr>
              <a:lnSpc>
                <a:spcPct val="150000"/>
              </a:lnSpc>
            </a:pPr>
            <a:r>
              <a:rPr lang="en-US" sz="3200" dirty="0"/>
              <a:t>Intensity</a:t>
            </a:r>
          </a:p>
          <a:p>
            <a:pPr>
              <a:lnSpc>
                <a:spcPct val="150000"/>
              </a:lnSpc>
            </a:pPr>
            <a:r>
              <a:rPr lang="en-US" sz="3200" dirty="0"/>
              <a:t>Type</a:t>
            </a:r>
          </a:p>
          <a:p>
            <a:pPr>
              <a:lnSpc>
                <a:spcPct val="150000"/>
              </a:lnSpc>
            </a:pPr>
            <a:r>
              <a:rPr lang="en-US" sz="3200" dirty="0"/>
              <a:t>Time</a:t>
            </a:r>
          </a:p>
          <a:p>
            <a:pPr>
              <a:lnSpc>
                <a:spcPct val="150000"/>
              </a:lnSpc>
            </a:pPr>
            <a:r>
              <a:rPr lang="en-US" sz="3200" dirty="0"/>
              <a:t>Volume</a:t>
            </a:r>
          </a:p>
          <a:p>
            <a:pPr>
              <a:lnSpc>
                <a:spcPct val="150000"/>
              </a:lnSpc>
            </a:pPr>
            <a:r>
              <a:rPr lang="en-US" sz="3200" dirty="0"/>
              <a:t>Progression</a:t>
            </a:r>
          </a:p>
        </p:txBody>
      </p:sp>
      <p:pic>
        <p:nvPicPr>
          <p:cNvPr id="5" name="Picture 4" descr="A picture containing icon&#10;&#10;Description automatically generated">
            <a:extLst>
              <a:ext uri="{FF2B5EF4-FFF2-40B4-BE49-F238E27FC236}">
                <a16:creationId xmlns:a16="http://schemas.microsoft.com/office/drawing/2014/main" id="{4B1A1248-EFC0-6E39-5FDD-5A252106E0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3133372"/>
            <a:ext cx="4544528" cy="2960255"/>
          </a:xfrm>
          <a:prstGeom prst="rect">
            <a:avLst/>
          </a:prstGeom>
        </p:spPr>
      </p:pic>
    </p:spTree>
    <p:extLst>
      <p:ext uri="{BB962C8B-B14F-4D97-AF65-F5344CB8AC3E}">
        <p14:creationId xmlns:p14="http://schemas.microsoft.com/office/powerpoint/2010/main" val="52440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E6BD-4D9C-2FD7-302D-07749F55C2ED}"/>
              </a:ext>
            </a:extLst>
          </p:cNvPr>
          <p:cNvSpPr>
            <a:spLocks noGrp="1"/>
          </p:cNvSpPr>
          <p:nvPr>
            <p:ph type="title"/>
          </p:nvPr>
        </p:nvSpPr>
        <p:spPr>
          <a:xfrm>
            <a:off x="0" y="310444"/>
            <a:ext cx="11506200" cy="2057401"/>
          </a:xfrm>
        </p:spPr>
        <p:txBody>
          <a:bodyPr>
            <a:normAutofit/>
          </a:bodyPr>
          <a:lstStyle/>
          <a:p>
            <a:r>
              <a:rPr lang="en-US" sz="6000" dirty="0"/>
              <a:t>Exercise is important because. . .</a:t>
            </a:r>
          </a:p>
        </p:txBody>
      </p:sp>
      <p:sp>
        <p:nvSpPr>
          <p:cNvPr id="3" name="Content Placeholder 2">
            <a:extLst>
              <a:ext uri="{FF2B5EF4-FFF2-40B4-BE49-F238E27FC236}">
                <a16:creationId xmlns:a16="http://schemas.microsoft.com/office/drawing/2014/main" id="{52C2B029-30A8-49BB-A2C0-69F83702867E}"/>
              </a:ext>
            </a:extLst>
          </p:cNvPr>
          <p:cNvSpPr>
            <a:spLocks noGrp="1"/>
          </p:cNvSpPr>
          <p:nvPr>
            <p:ph idx="1"/>
          </p:nvPr>
        </p:nvSpPr>
        <p:spPr>
          <a:xfrm>
            <a:off x="566443" y="2198666"/>
            <a:ext cx="10820400" cy="4024125"/>
          </a:xfrm>
        </p:spPr>
        <p:txBody>
          <a:bodyPr>
            <a:normAutofit fontScale="92500" lnSpcReduction="20000"/>
          </a:bodyPr>
          <a:lstStyle/>
          <a:p>
            <a:r>
              <a:rPr lang="en-US" sz="2800" dirty="0"/>
              <a:t>Improvements in Cardiovascular &amp; Respiratory Function</a:t>
            </a:r>
          </a:p>
          <a:p>
            <a:pPr lvl="1"/>
            <a:r>
              <a:rPr lang="en-US" sz="2600" dirty="0"/>
              <a:t>Increased maximum O2 uptake</a:t>
            </a:r>
          </a:p>
          <a:p>
            <a:pPr lvl="1"/>
            <a:r>
              <a:rPr lang="en-US" sz="2600" dirty="0"/>
              <a:t>Increased efficiency in O2 usage</a:t>
            </a:r>
          </a:p>
          <a:p>
            <a:pPr lvl="1"/>
            <a:r>
              <a:rPr lang="en-US" sz="2600" dirty="0"/>
              <a:t>Decreased HR &amp; BP while exercising at a given intensity</a:t>
            </a:r>
          </a:p>
          <a:p>
            <a:r>
              <a:rPr lang="en-US" sz="2800" dirty="0"/>
              <a:t>Reduction in Cardiovascular Disease Risk Factors</a:t>
            </a:r>
          </a:p>
          <a:p>
            <a:pPr lvl="1"/>
            <a:r>
              <a:rPr lang="en-US" sz="2600" dirty="0"/>
              <a:t>Decreased resting HR &amp; BP</a:t>
            </a:r>
          </a:p>
          <a:p>
            <a:pPr lvl="1"/>
            <a:r>
              <a:rPr lang="en-US" sz="2600" dirty="0"/>
              <a:t>Decreased total boy fat</a:t>
            </a:r>
          </a:p>
          <a:p>
            <a:pPr lvl="1"/>
            <a:r>
              <a:rPr lang="en-US" sz="2600" dirty="0"/>
              <a:t>Decreased insulin needs and improved glucose tolerance</a:t>
            </a:r>
          </a:p>
          <a:p>
            <a:pPr lvl="1"/>
            <a:r>
              <a:rPr lang="en-US" sz="2600" dirty="0"/>
              <a:t>Decreased inflammation</a:t>
            </a:r>
          </a:p>
          <a:p>
            <a:r>
              <a:rPr lang="en-US" sz="2800" dirty="0"/>
              <a:t>Decreased Morbidity and Mortality</a:t>
            </a:r>
          </a:p>
          <a:p>
            <a:r>
              <a:rPr lang="en-US" sz="2800" dirty="0"/>
              <a:t>Other Benefits</a:t>
            </a:r>
          </a:p>
        </p:txBody>
      </p:sp>
      <p:pic>
        <p:nvPicPr>
          <p:cNvPr id="5" name="Picture 4" descr="A picture containing shape&#10;&#10;Description automatically generated">
            <a:extLst>
              <a:ext uri="{FF2B5EF4-FFF2-40B4-BE49-F238E27FC236}">
                <a16:creationId xmlns:a16="http://schemas.microsoft.com/office/drawing/2014/main" id="{BCF98D46-62BE-B6AB-F544-4BDBC72D6E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37067" y="4968168"/>
            <a:ext cx="3349776" cy="1889832"/>
          </a:xfrm>
          <a:prstGeom prst="rect">
            <a:avLst/>
          </a:prstGeom>
        </p:spPr>
      </p:pic>
    </p:spTree>
    <p:extLst>
      <p:ext uri="{BB962C8B-B14F-4D97-AF65-F5344CB8AC3E}">
        <p14:creationId xmlns:p14="http://schemas.microsoft.com/office/powerpoint/2010/main" val="86671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FD31-0128-3AEE-06F3-44850E105243}"/>
              </a:ext>
            </a:extLst>
          </p:cNvPr>
          <p:cNvSpPr>
            <a:spLocks noGrp="1"/>
          </p:cNvSpPr>
          <p:nvPr>
            <p:ph type="title"/>
          </p:nvPr>
        </p:nvSpPr>
        <p:spPr>
          <a:xfrm>
            <a:off x="93785" y="107244"/>
            <a:ext cx="11412415" cy="1950157"/>
          </a:xfrm>
        </p:spPr>
        <p:txBody>
          <a:bodyPr>
            <a:normAutofit/>
          </a:bodyPr>
          <a:lstStyle/>
          <a:p>
            <a:r>
              <a:rPr lang="en-US" sz="6000" dirty="0"/>
              <a:t>The reason we Exercise is. . .</a:t>
            </a:r>
          </a:p>
        </p:txBody>
      </p:sp>
      <p:sp>
        <p:nvSpPr>
          <p:cNvPr id="3" name="Content Placeholder 2">
            <a:extLst>
              <a:ext uri="{FF2B5EF4-FFF2-40B4-BE49-F238E27FC236}">
                <a16:creationId xmlns:a16="http://schemas.microsoft.com/office/drawing/2014/main" id="{8370F0AF-27BB-2F8D-AE48-BF871B24A2E2}"/>
              </a:ext>
            </a:extLst>
          </p:cNvPr>
          <p:cNvSpPr>
            <a:spLocks noGrp="1"/>
          </p:cNvSpPr>
          <p:nvPr>
            <p:ph idx="1"/>
          </p:nvPr>
        </p:nvSpPr>
        <p:spPr/>
        <p:txBody>
          <a:bodyPr/>
          <a:lstStyle/>
          <a:p>
            <a:r>
              <a:rPr lang="en-US" dirty="0"/>
              <a:t>To increase longevity of life</a:t>
            </a:r>
          </a:p>
          <a:p>
            <a:r>
              <a:rPr lang="en-US" dirty="0"/>
              <a:t>To decrease risk of injury and/or illness</a:t>
            </a:r>
          </a:p>
          <a:p>
            <a:r>
              <a:rPr lang="en-US" dirty="0"/>
              <a:t>To gain health benefits</a:t>
            </a:r>
          </a:p>
          <a:p>
            <a:r>
              <a:rPr lang="en-US" dirty="0"/>
              <a:t>To be able to complete ADL’s comfortably</a:t>
            </a:r>
          </a:p>
          <a:p>
            <a:r>
              <a:rPr lang="en-US" dirty="0"/>
              <a:t>To be comfortable in one’s own body</a:t>
            </a:r>
          </a:p>
          <a:p>
            <a:r>
              <a:rPr lang="en-US" dirty="0"/>
              <a:t>To challenge oneself</a:t>
            </a:r>
          </a:p>
          <a:p>
            <a:r>
              <a:rPr lang="en-US" dirty="0"/>
              <a:t>To have fun</a:t>
            </a:r>
          </a:p>
        </p:txBody>
      </p:sp>
      <p:pic>
        <p:nvPicPr>
          <p:cNvPr id="5" name="Picture 4" descr="Shape&#10;&#10;Description automatically generated">
            <a:extLst>
              <a:ext uri="{FF2B5EF4-FFF2-40B4-BE49-F238E27FC236}">
                <a16:creationId xmlns:a16="http://schemas.microsoft.com/office/drawing/2014/main" id="{FE71E44A-099C-E003-63B4-9770E95E87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1690" y="4087869"/>
            <a:ext cx="4904510" cy="2804767"/>
          </a:xfrm>
          <a:prstGeom prst="rect">
            <a:avLst/>
          </a:prstGeom>
        </p:spPr>
      </p:pic>
    </p:spTree>
    <p:extLst>
      <p:ext uri="{BB962C8B-B14F-4D97-AF65-F5344CB8AC3E}">
        <p14:creationId xmlns:p14="http://schemas.microsoft.com/office/powerpoint/2010/main" val="406587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2CBF-A21C-1491-FA7F-965549D7AC36}"/>
              </a:ext>
            </a:extLst>
          </p:cNvPr>
          <p:cNvSpPr>
            <a:spLocks noGrp="1"/>
          </p:cNvSpPr>
          <p:nvPr>
            <p:ph type="title"/>
          </p:nvPr>
        </p:nvSpPr>
        <p:spPr/>
        <p:txBody>
          <a:bodyPr>
            <a:normAutofit fontScale="90000"/>
          </a:bodyPr>
          <a:lstStyle/>
          <a:p>
            <a:r>
              <a:rPr lang="en-US" sz="6000" dirty="0"/>
              <a:t>Goals of Resistance Training</a:t>
            </a:r>
          </a:p>
        </p:txBody>
      </p:sp>
      <p:sp>
        <p:nvSpPr>
          <p:cNvPr id="3" name="Content Placeholder 2">
            <a:extLst>
              <a:ext uri="{FF2B5EF4-FFF2-40B4-BE49-F238E27FC236}">
                <a16:creationId xmlns:a16="http://schemas.microsoft.com/office/drawing/2014/main" id="{4408DA5D-289F-5F6F-6BDC-058FFB378229}"/>
              </a:ext>
            </a:extLst>
          </p:cNvPr>
          <p:cNvSpPr>
            <a:spLocks noGrp="1"/>
          </p:cNvSpPr>
          <p:nvPr>
            <p:ph idx="1"/>
          </p:nvPr>
        </p:nvSpPr>
        <p:spPr>
          <a:xfrm>
            <a:off x="685800" y="2194560"/>
            <a:ext cx="10820400" cy="4591251"/>
          </a:xfrm>
        </p:spPr>
        <p:txBody>
          <a:bodyPr>
            <a:noAutofit/>
          </a:bodyPr>
          <a:lstStyle/>
          <a:p>
            <a:pPr>
              <a:lnSpc>
                <a:spcPct val="150000"/>
              </a:lnSpc>
            </a:pPr>
            <a:r>
              <a:rPr lang="en-US" sz="3600" dirty="0"/>
              <a:t>Hypertrophy</a:t>
            </a:r>
          </a:p>
          <a:p>
            <a:pPr>
              <a:lnSpc>
                <a:spcPct val="150000"/>
              </a:lnSpc>
            </a:pPr>
            <a:r>
              <a:rPr lang="en-US" sz="3600" dirty="0"/>
              <a:t>Endurance</a:t>
            </a:r>
          </a:p>
          <a:p>
            <a:pPr>
              <a:lnSpc>
                <a:spcPct val="150000"/>
              </a:lnSpc>
            </a:pPr>
            <a:r>
              <a:rPr lang="en-US" sz="3600" dirty="0"/>
              <a:t>Strength</a:t>
            </a:r>
          </a:p>
          <a:p>
            <a:pPr>
              <a:lnSpc>
                <a:spcPct val="150000"/>
              </a:lnSpc>
            </a:pPr>
            <a:r>
              <a:rPr lang="en-US" sz="3600" dirty="0"/>
              <a:t>Power</a:t>
            </a:r>
          </a:p>
          <a:p>
            <a:pPr>
              <a:lnSpc>
                <a:spcPct val="150000"/>
              </a:lnSpc>
            </a:pPr>
            <a:r>
              <a:rPr lang="en-US" sz="3600" dirty="0"/>
              <a:t>Speed</a:t>
            </a:r>
          </a:p>
          <a:p>
            <a:pPr>
              <a:lnSpc>
                <a:spcPct val="150000"/>
              </a:lnSpc>
            </a:pPr>
            <a:endParaRPr lang="en-US" sz="3600" dirty="0"/>
          </a:p>
          <a:p>
            <a:endParaRPr lang="en-US" sz="3600" dirty="0"/>
          </a:p>
        </p:txBody>
      </p:sp>
      <p:pic>
        <p:nvPicPr>
          <p:cNvPr id="9" name="Picture 8" descr="Icon&#10;&#10;Description automatically generated">
            <a:extLst>
              <a:ext uri="{FF2B5EF4-FFF2-40B4-BE49-F238E27FC236}">
                <a16:creationId xmlns:a16="http://schemas.microsoft.com/office/drawing/2014/main" id="{36D88586-8544-36FF-3694-B083230861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70862" y="1941944"/>
            <a:ext cx="1212273" cy="1212273"/>
          </a:xfrm>
          <a:prstGeom prst="rect">
            <a:avLst/>
          </a:prstGeom>
        </p:spPr>
      </p:pic>
      <p:pic>
        <p:nvPicPr>
          <p:cNvPr id="12" name="Picture 11" descr="A person doing a push-up on a skateboard&#10;&#10;Description automatically generated with low confidence">
            <a:extLst>
              <a:ext uri="{FF2B5EF4-FFF2-40B4-BE49-F238E27FC236}">
                <a16:creationId xmlns:a16="http://schemas.microsoft.com/office/drawing/2014/main" id="{1D379EEE-4A1D-BE9A-093A-16B8600AB74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82229" y="3154217"/>
            <a:ext cx="1896918" cy="1266349"/>
          </a:xfrm>
          <a:prstGeom prst="rect">
            <a:avLst/>
          </a:prstGeom>
        </p:spPr>
      </p:pic>
      <p:pic>
        <p:nvPicPr>
          <p:cNvPr id="14" name="Graphic 13">
            <a:extLst>
              <a:ext uri="{FF2B5EF4-FFF2-40B4-BE49-F238E27FC236}">
                <a16:creationId xmlns:a16="http://schemas.microsoft.com/office/drawing/2014/main" id="{60EF10F1-0BC5-4D98-5453-1877811AB7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769066" y="3855162"/>
            <a:ext cx="1707932" cy="2513310"/>
          </a:xfrm>
          <a:prstGeom prst="rect">
            <a:avLst/>
          </a:prstGeom>
        </p:spPr>
      </p:pic>
      <p:pic>
        <p:nvPicPr>
          <p:cNvPr id="19" name="Graphic 18">
            <a:extLst>
              <a:ext uri="{FF2B5EF4-FFF2-40B4-BE49-F238E27FC236}">
                <a16:creationId xmlns:a16="http://schemas.microsoft.com/office/drawing/2014/main" id="{E4B265F0-0743-1389-2792-7BA7F50B1F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9379147" y="4942464"/>
            <a:ext cx="1519384" cy="1843347"/>
          </a:xfrm>
          <a:prstGeom prst="rect">
            <a:avLst/>
          </a:prstGeom>
        </p:spPr>
      </p:pic>
    </p:spTree>
    <p:extLst>
      <p:ext uri="{BB962C8B-B14F-4D97-AF65-F5344CB8AC3E}">
        <p14:creationId xmlns:p14="http://schemas.microsoft.com/office/powerpoint/2010/main" val="57558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DCBA-245F-A01C-5A57-FB34E7302E6A}"/>
              </a:ext>
            </a:extLst>
          </p:cNvPr>
          <p:cNvSpPr>
            <a:spLocks noGrp="1"/>
          </p:cNvSpPr>
          <p:nvPr>
            <p:ph type="title"/>
          </p:nvPr>
        </p:nvSpPr>
        <p:spPr/>
        <p:txBody>
          <a:bodyPr/>
          <a:lstStyle/>
          <a:p>
            <a:r>
              <a:rPr lang="en-US" dirty="0"/>
              <a:t>New Beginnings Fitness Challenge Overview</a:t>
            </a:r>
          </a:p>
        </p:txBody>
      </p:sp>
      <p:sp>
        <p:nvSpPr>
          <p:cNvPr id="3" name="Content Placeholder 2">
            <a:extLst>
              <a:ext uri="{FF2B5EF4-FFF2-40B4-BE49-F238E27FC236}">
                <a16:creationId xmlns:a16="http://schemas.microsoft.com/office/drawing/2014/main" id="{E866BA1E-D63E-BF1D-A827-86599FB36FFC}"/>
              </a:ext>
            </a:extLst>
          </p:cNvPr>
          <p:cNvSpPr>
            <a:spLocks noGrp="1"/>
          </p:cNvSpPr>
          <p:nvPr>
            <p:ph idx="1"/>
          </p:nvPr>
        </p:nvSpPr>
        <p:spPr/>
        <p:txBody>
          <a:bodyPr>
            <a:normAutofit/>
          </a:bodyPr>
          <a:lstStyle/>
          <a:p>
            <a:r>
              <a:rPr lang="en-US" dirty="0"/>
              <a:t>Program was 6 weeks long</a:t>
            </a:r>
          </a:p>
          <a:p>
            <a:pPr lvl="1"/>
            <a:r>
              <a:rPr lang="en-US" dirty="0"/>
              <a:t>Week’s 1 &amp; 6</a:t>
            </a:r>
          </a:p>
          <a:p>
            <a:pPr lvl="1"/>
            <a:r>
              <a:rPr lang="en-US" dirty="0"/>
              <a:t>Week’s 2 through 5 </a:t>
            </a:r>
          </a:p>
          <a:p>
            <a:r>
              <a:rPr lang="en-US" dirty="0"/>
              <a:t>Fitness Testing Protocol</a:t>
            </a:r>
          </a:p>
          <a:p>
            <a:pPr lvl="1"/>
            <a:r>
              <a:rPr lang="en-US" dirty="0"/>
              <a:t>4 Stage Balance Test</a:t>
            </a:r>
          </a:p>
          <a:p>
            <a:pPr lvl="1"/>
            <a:r>
              <a:rPr lang="en-US" dirty="0"/>
              <a:t>30 Second Arm Curl Test</a:t>
            </a:r>
          </a:p>
          <a:p>
            <a:pPr lvl="1"/>
            <a:r>
              <a:rPr lang="en-US" dirty="0"/>
              <a:t>30 Second Chair Sit to Stand Test</a:t>
            </a:r>
          </a:p>
          <a:p>
            <a:pPr lvl="1"/>
            <a:r>
              <a:rPr lang="en-US" dirty="0"/>
              <a:t>10 Meter Walk Test</a:t>
            </a:r>
          </a:p>
          <a:p>
            <a:r>
              <a:rPr lang="en-US" dirty="0"/>
              <a:t>SMART Goal Setting</a:t>
            </a:r>
          </a:p>
          <a:p>
            <a:r>
              <a:rPr lang="en-US" dirty="0"/>
              <a:t>Fitness Classes Offered</a:t>
            </a:r>
          </a:p>
        </p:txBody>
      </p:sp>
    </p:spTree>
    <p:extLst>
      <p:ext uri="{BB962C8B-B14F-4D97-AF65-F5344CB8AC3E}">
        <p14:creationId xmlns:p14="http://schemas.microsoft.com/office/powerpoint/2010/main" val="420128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BE99B2-34F8-A362-2016-FE390718B480}"/>
              </a:ext>
            </a:extLst>
          </p:cNvPr>
          <p:cNvGraphicFramePr>
            <a:graphicFrameLocks/>
          </p:cNvGraphicFramePr>
          <p:nvPr>
            <p:extLst>
              <p:ext uri="{D42A27DB-BD31-4B8C-83A1-F6EECF244321}">
                <p14:modId xmlns:p14="http://schemas.microsoft.com/office/powerpoint/2010/main" val="1580259855"/>
              </p:ext>
            </p:extLst>
          </p:nvPr>
        </p:nvGraphicFramePr>
        <p:xfrm>
          <a:off x="73378" y="112888"/>
          <a:ext cx="12118622" cy="6745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056914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14556</TotalTime>
  <Words>2618</Words>
  <Application>Microsoft Office PowerPoint</Application>
  <PresentationFormat>Widescreen</PresentationFormat>
  <Paragraphs>200</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Vapor Trail</vt:lpstr>
      <vt:lpstr>Intro to Exercise</vt:lpstr>
      <vt:lpstr>Overview</vt:lpstr>
      <vt:lpstr>Exercise is. . . </vt:lpstr>
      <vt:lpstr>Training Model</vt:lpstr>
      <vt:lpstr>Exercise is important because. . .</vt:lpstr>
      <vt:lpstr>The reason we Exercise is. . .</vt:lpstr>
      <vt:lpstr>Goals of Resistance Training</vt:lpstr>
      <vt:lpstr>New Beginnings Fitness Challenge Overview</vt:lpstr>
      <vt:lpstr>PowerPoint Presentation</vt:lpstr>
      <vt:lpstr>PowerPoint Presentation</vt:lpstr>
      <vt:lpstr>PowerPoint Presentation</vt:lpstr>
      <vt:lpstr>PowerPoint Presentation</vt:lpstr>
      <vt:lpstr>PowerPoint Presentation</vt:lpstr>
      <vt:lpstr>Closing Remarks</vt:lpstr>
      <vt:lpstr>References</vt:lpstr>
      <vt:lpstr>Questions</vt:lpstr>
      <vt:lpstr>Future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Exercise</dc:title>
  <dc:creator>Cofrancesco, Prof. Christopher J.</dc:creator>
  <cp:lastModifiedBy>Bob Petrucelli</cp:lastModifiedBy>
  <cp:revision>8</cp:revision>
  <cp:lastPrinted>2023-04-13T17:06:16Z</cp:lastPrinted>
  <dcterms:created xsi:type="dcterms:W3CDTF">2023-03-29T02:14:29Z</dcterms:created>
  <dcterms:modified xsi:type="dcterms:W3CDTF">2023-04-13T17:11:35Z</dcterms:modified>
</cp:coreProperties>
</file>